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Old Standard TT" panose="020B0604020202020204" charset="0"/>
      <p:regular r:id="rId44"/>
      <p:bold r:id="rId45"/>
      <p:italic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D50A0C-DAC1-4715-A7E0-EB1A95E67B6D}">
  <a:tblStyle styleId="{4ED50A0C-DAC1-4715-A7E0-EB1A95E67B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2e5f939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2e5f939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30a3afe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30a3afe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a3afe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a3afe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0a3afe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0a3afe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12c8afb3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312c8afb3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12c8afb3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12c8afb3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12c8afb3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12c8afb3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323430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323430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234306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3234306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32343064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3234306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32343064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32343064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b4a8a98e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b4a8a98e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3234306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3234306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2343064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234306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e2ed96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2e2ed96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2e5f9392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2e5f9392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312c8a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312c8a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2e5f9392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2e5f939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2b4a8a98e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2b4a8a98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2b4a8a98e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2b4a8a98e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b4a8a98e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b4a8a98e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32343064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32343064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2e5f939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2e5f939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2b4a8a98e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2b4a8a98e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b4a8a98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b4a8a98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2b4a8a98e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2b4a8a98e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347ccf33e_1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347ccf33e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47ccf33e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47ccf33e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7ccf33e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7ccf33e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347ccf33e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347ccf33e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2b4a8a98e_0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2b4a8a98e_0_1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b4a8a98e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b4a8a98e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2b4a8a98e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2b4a8a98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e5f939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e5f939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39c6ab6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39c6ab6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2b4a8a98e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2b4a8a98e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2e5f9392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2e5f9392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e5f9392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2e5f9392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e5f939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e5f939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2de52648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2de5264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2e5f939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2e5f939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1035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CalTool</a:t>
            </a:r>
            <a:endParaRPr/>
          </a:p>
        </p:txBody>
      </p:sp>
      <p:sp>
        <p:nvSpPr>
          <p:cNvPr id="60" name="Google Shape;60;p13"/>
          <p:cNvSpPr txBox="1">
            <a:spLocks noGrp="1"/>
          </p:cNvSpPr>
          <p:nvPr>
            <p:ph type="subTitle" idx="1"/>
          </p:nvPr>
        </p:nvSpPr>
        <p:spPr>
          <a:xfrm>
            <a:off x="2837450" y="2995100"/>
            <a:ext cx="5564100" cy="20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Yousuf Jazzar</a:t>
            </a:r>
            <a:endParaRPr sz="1800"/>
          </a:p>
          <a:p>
            <a:pPr marL="0" lvl="0" indent="0" algn="l" rtl="0">
              <a:spcBef>
                <a:spcPts val="0"/>
              </a:spcBef>
              <a:spcAft>
                <a:spcPts val="0"/>
              </a:spcAft>
              <a:buNone/>
            </a:pPr>
            <a:r>
              <a:rPr lang="en" sz="1800"/>
              <a:t>Christopher Oliva</a:t>
            </a:r>
            <a:endParaRPr sz="1800"/>
          </a:p>
          <a:p>
            <a:pPr marL="0" lvl="0" indent="0" algn="l" rtl="0">
              <a:spcBef>
                <a:spcPts val="0"/>
              </a:spcBef>
              <a:spcAft>
                <a:spcPts val="0"/>
              </a:spcAft>
              <a:buNone/>
            </a:pPr>
            <a:r>
              <a:rPr lang="en" sz="1800"/>
              <a:t>Kyle Custodio</a:t>
            </a:r>
            <a:endParaRPr sz="1800"/>
          </a:p>
          <a:p>
            <a:pPr marL="0" lvl="0" indent="0" algn="l" rtl="0">
              <a:spcBef>
                <a:spcPts val="0"/>
              </a:spcBef>
              <a:spcAft>
                <a:spcPts val="0"/>
              </a:spcAft>
              <a:buNone/>
            </a:pPr>
            <a:r>
              <a:rPr lang="en" sz="1800"/>
              <a:t>Kent Templin</a:t>
            </a:r>
            <a:endParaRPr sz="1800"/>
          </a:p>
          <a:p>
            <a:pPr marL="0" lvl="0" indent="0" algn="l" rtl="0">
              <a:spcBef>
                <a:spcPts val="0"/>
              </a:spcBef>
              <a:spcAft>
                <a:spcPts val="0"/>
              </a:spcAft>
              <a:buNone/>
            </a:pPr>
            <a:r>
              <a:rPr lang="en" sz="1800"/>
              <a:t>Albert Jean</a:t>
            </a:r>
            <a:endParaRPr sz="1800"/>
          </a:p>
          <a:p>
            <a:pPr marL="0" lvl="0" indent="0" algn="l" rtl="0">
              <a:spcBef>
                <a:spcPts val="0"/>
              </a:spcBef>
              <a:spcAft>
                <a:spcPts val="0"/>
              </a:spcAft>
              <a:buClr>
                <a:schemeClr val="dk1"/>
              </a:buClr>
              <a:buSzPts val="1100"/>
              <a:buFont typeface="Arial"/>
              <a:buNone/>
            </a:pPr>
            <a:r>
              <a:rPr lang="en" sz="1800"/>
              <a:t>Kason Alstatt</a:t>
            </a:r>
            <a:endParaRPr sz="1800"/>
          </a:p>
          <a:p>
            <a:pPr marL="0" lvl="0" indent="0" algn="l" rtl="0">
              <a:spcBef>
                <a:spcPts val="0"/>
              </a:spcBef>
              <a:spcAft>
                <a:spcPts val="0"/>
              </a:spcAft>
              <a:buClr>
                <a:schemeClr val="dk1"/>
              </a:buClr>
              <a:buSzPts val="1100"/>
              <a:buFont typeface="Arial"/>
              <a:buNone/>
            </a:pPr>
            <a:r>
              <a:rPr lang="en" sz="1800"/>
              <a:t>Piyush Mewada</a:t>
            </a:r>
            <a:endParaRPr sz="1800"/>
          </a:p>
        </p:txBody>
      </p:sp>
      <p:pic>
        <p:nvPicPr>
          <p:cNvPr id="6" name="Audio 5">
            <a:hlinkClick r:id="" action="ppaction://media"/>
            <a:extLst>
              <a:ext uri="{FF2B5EF4-FFF2-40B4-BE49-F238E27FC236}">
                <a16:creationId xmlns:a16="http://schemas.microsoft.com/office/drawing/2014/main" id="{DBDE273E-C8C1-47D4-8B9B-6CFB2B9D1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549"/>
    </mc:Choice>
    <mc:Fallback>
      <p:transition spd="slow" advTm="51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Monthly View</a:t>
            </a:r>
            <a:endParaRPr/>
          </a:p>
        </p:txBody>
      </p:sp>
      <p:sp>
        <p:nvSpPr>
          <p:cNvPr id="115" name="Google Shape;115;p22"/>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in a month</a:t>
            </a:r>
            <a:endParaRPr/>
          </a:p>
          <a:p>
            <a:pPr marL="0" lvl="0" indent="0" algn="l" rtl="0">
              <a:spcBef>
                <a:spcPts val="1600"/>
              </a:spcBef>
              <a:spcAft>
                <a:spcPts val="1600"/>
              </a:spcAft>
              <a:buNone/>
            </a:pPr>
            <a:r>
              <a:rPr lang="en"/>
              <a:t>Events on each day listed</a:t>
            </a:r>
            <a:endParaRPr/>
          </a:p>
        </p:txBody>
      </p:sp>
      <p:pic>
        <p:nvPicPr>
          <p:cNvPr id="117" name="Google Shape;117;p22"/>
          <p:cNvPicPr preferRelativeResize="0"/>
          <p:nvPr/>
        </p:nvPicPr>
        <p:blipFill>
          <a:blip r:embed="rId5">
            <a:alphaModFix/>
          </a:blip>
          <a:stretch>
            <a:fillRect/>
          </a:stretch>
        </p:blipFill>
        <p:spPr>
          <a:xfrm>
            <a:off x="4852487" y="595163"/>
            <a:ext cx="4011025" cy="3953175"/>
          </a:xfrm>
          <a:prstGeom prst="rect">
            <a:avLst/>
          </a:prstGeom>
          <a:noFill/>
          <a:ln>
            <a:noFill/>
          </a:ln>
        </p:spPr>
      </p:pic>
      <p:pic>
        <p:nvPicPr>
          <p:cNvPr id="2" name="Audio 1">
            <a:hlinkClick r:id="" action="ppaction://media"/>
            <a:extLst>
              <a:ext uri="{FF2B5EF4-FFF2-40B4-BE49-F238E27FC236}">
                <a16:creationId xmlns:a16="http://schemas.microsoft.com/office/drawing/2014/main" id="{0A7BCFC7-AA89-471B-A6A8-8C151D793F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448"/>
    </mc:Choice>
    <mc:Fallback>
      <p:transition spd="slow" advTm="2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View</a:t>
            </a:r>
            <a:endParaRPr/>
          </a:p>
        </p:txBody>
      </p:sp>
      <p:sp>
        <p:nvSpPr>
          <p:cNvPr id="123" name="Google Shape;123;p23"/>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of the current week</a:t>
            </a:r>
            <a:endParaRPr/>
          </a:p>
          <a:p>
            <a:pPr marL="0" lvl="0" indent="0" algn="l" rtl="0">
              <a:spcBef>
                <a:spcPts val="1600"/>
              </a:spcBef>
              <a:spcAft>
                <a:spcPts val="1600"/>
              </a:spcAft>
              <a:buNone/>
            </a:pPr>
            <a:r>
              <a:rPr lang="en"/>
              <a:t>Events on each day listed</a:t>
            </a:r>
            <a:endParaRPr/>
          </a:p>
        </p:txBody>
      </p:sp>
      <p:pic>
        <p:nvPicPr>
          <p:cNvPr id="125" name="Google Shape;125;p23"/>
          <p:cNvPicPr preferRelativeResize="0"/>
          <p:nvPr/>
        </p:nvPicPr>
        <p:blipFill>
          <a:blip r:embed="rId5">
            <a:alphaModFix/>
          </a:blip>
          <a:stretch>
            <a:fillRect/>
          </a:stretch>
        </p:blipFill>
        <p:spPr>
          <a:xfrm>
            <a:off x="4852475" y="595145"/>
            <a:ext cx="4011050" cy="3953214"/>
          </a:xfrm>
          <a:prstGeom prst="rect">
            <a:avLst/>
          </a:prstGeom>
          <a:noFill/>
          <a:ln>
            <a:noFill/>
          </a:ln>
        </p:spPr>
      </p:pic>
      <p:pic>
        <p:nvPicPr>
          <p:cNvPr id="2" name="Audio 1">
            <a:hlinkClick r:id="" action="ppaction://media"/>
            <a:extLst>
              <a:ext uri="{FF2B5EF4-FFF2-40B4-BE49-F238E27FC236}">
                <a16:creationId xmlns:a16="http://schemas.microsoft.com/office/drawing/2014/main" id="{31665CA9-BB1F-4715-86F4-26136D42D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42"/>
    </mc:Choice>
    <mc:Fallback>
      <p:transition spd="slow" advTm="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Daily View</a:t>
            </a:r>
            <a:endParaRPr/>
          </a:p>
        </p:txBody>
      </p:sp>
      <p:sp>
        <p:nvSpPr>
          <p:cNvPr id="131" name="Google Shape;131;p24"/>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see the events in a given day</a:t>
            </a:r>
            <a:endParaRPr/>
          </a:p>
        </p:txBody>
      </p:sp>
      <p:pic>
        <p:nvPicPr>
          <p:cNvPr id="133" name="Google Shape;133;p24"/>
          <p:cNvPicPr preferRelativeResize="0"/>
          <p:nvPr/>
        </p:nvPicPr>
        <p:blipFill>
          <a:blip r:embed="rId5">
            <a:alphaModFix/>
          </a:blip>
          <a:stretch>
            <a:fillRect/>
          </a:stretch>
        </p:blipFill>
        <p:spPr>
          <a:xfrm>
            <a:off x="4852475" y="595125"/>
            <a:ext cx="4011050" cy="3953246"/>
          </a:xfrm>
          <a:prstGeom prst="rect">
            <a:avLst/>
          </a:prstGeom>
          <a:noFill/>
          <a:ln>
            <a:noFill/>
          </a:ln>
        </p:spPr>
      </p:pic>
      <p:pic>
        <p:nvPicPr>
          <p:cNvPr id="2" name="Audio 1">
            <a:hlinkClick r:id="" action="ppaction://media"/>
            <a:extLst>
              <a:ext uri="{FF2B5EF4-FFF2-40B4-BE49-F238E27FC236}">
                <a16:creationId xmlns:a16="http://schemas.microsoft.com/office/drawing/2014/main" id="{28165ACC-F246-4D94-9F90-372F936952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59"/>
    </mc:Choice>
    <mc:Fallback>
      <p:transition spd="slow" advTm="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p:nvPr/>
        </p:nvSpPr>
        <p:spPr>
          <a:xfrm>
            <a:off x="3042325" y="0"/>
            <a:ext cx="6101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Event</a:t>
            </a:r>
            <a:endParaRPr/>
          </a:p>
        </p:txBody>
      </p:sp>
      <p:sp>
        <p:nvSpPr>
          <p:cNvPr id="140" name="Google Shape;140;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User will be able to add an event in CalTool</a:t>
            </a:r>
            <a:endParaRPr sz="1400"/>
          </a:p>
        </p:txBody>
      </p:sp>
      <p:pic>
        <p:nvPicPr>
          <p:cNvPr id="141" name="Google Shape;141;p25"/>
          <p:cNvPicPr preferRelativeResize="0"/>
          <p:nvPr/>
        </p:nvPicPr>
        <p:blipFill>
          <a:blip r:embed="rId5">
            <a:alphaModFix/>
          </a:blip>
          <a:stretch>
            <a:fillRect/>
          </a:stretch>
        </p:blipFill>
        <p:spPr>
          <a:xfrm>
            <a:off x="3321225" y="459025"/>
            <a:ext cx="5435226" cy="4265650"/>
          </a:xfrm>
          <a:prstGeom prst="rect">
            <a:avLst/>
          </a:prstGeom>
          <a:noFill/>
          <a:ln>
            <a:noFill/>
          </a:ln>
        </p:spPr>
      </p:pic>
      <p:pic>
        <p:nvPicPr>
          <p:cNvPr id="2" name="Audio 1">
            <a:hlinkClick r:id="" action="ppaction://media"/>
            <a:extLst>
              <a:ext uri="{FF2B5EF4-FFF2-40B4-BE49-F238E27FC236}">
                <a16:creationId xmlns:a16="http://schemas.microsoft.com/office/drawing/2014/main" id="{85DD48C0-A511-432D-87E6-65BDDE3CA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582"/>
    </mc:Choice>
    <mc:Fallback>
      <p:transition spd="slow" advTm="2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Weekly Event</a:t>
            </a:r>
            <a:endParaRPr/>
          </a:p>
        </p:txBody>
      </p:sp>
      <p:sp>
        <p:nvSpPr>
          <p:cNvPr id="148" name="Google Shape;14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be able to add a weekly event in CalTool</a:t>
            </a:r>
            <a:endParaRPr sz="1400"/>
          </a:p>
        </p:txBody>
      </p:sp>
      <p:pic>
        <p:nvPicPr>
          <p:cNvPr id="149" name="Google Shape;149;p26"/>
          <p:cNvPicPr preferRelativeResize="0"/>
          <p:nvPr/>
        </p:nvPicPr>
        <p:blipFill>
          <a:blip r:embed="rId5">
            <a:alphaModFix/>
          </a:blip>
          <a:stretch>
            <a:fillRect/>
          </a:stretch>
        </p:blipFill>
        <p:spPr>
          <a:xfrm>
            <a:off x="3749725" y="461963"/>
            <a:ext cx="5105400" cy="4219575"/>
          </a:xfrm>
          <a:prstGeom prst="rect">
            <a:avLst/>
          </a:prstGeom>
          <a:noFill/>
          <a:ln>
            <a:noFill/>
          </a:ln>
        </p:spPr>
      </p:pic>
      <p:pic>
        <p:nvPicPr>
          <p:cNvPr id="2" name="Audio 1">
            <a:hlinkClick r:id="" action="ppaction://media"/>
            <a:extLst>
              <a:ext uri="{FF2B5EF4-FFF2-40B4-BE49-F238E27FC236}">
                <a16:creationId xmlns:a16="http://schemas.microsoft.com/office/drawing/2014/main" id="{8DAD8646-5468-4B05-969C-E65F815ADD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59"/>
    </mc:Choice>
    <mc:Fallback>
      <p:transition spd="slow"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Edit and Delete Event(s)</a:t>
            </a:r>
            <a:endParaRPr/>
          </a:p>
        </p:txBody>
      </p:sp>
      <p:sp>
        <p:nvSpPr>
          <p:cNvPr id="156" name="Google Shape;156;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have the ability to view dates and select certain events. Within this view they will have the option to either delete and event or edit an event. Editing an event includes: altering days, changing length of event, and moving events.</a:t>
            </a:r>
            <a:endParaRPr sz="1400"/>
          </a:p>
        </p:txBody>
      </p:sp>
      <p:pic>
        <p:nvPicPr>
          <p:cNvPr id="157" name="Google Shape;157;p27"/>
          <p:cNvPicPr preferRelativeResize="0"/>
          <p:nvPr/>
        </p:nvPicPr>
        <p:blipFill>
          <a:blip r:embed="rId5">
            <a:alphaModFix/>
          </a:blip>
          <a:stretch>
            <a:fillRect/>
          </a:stretch>
        </p:blipFill>
        <p:spPr>
          <a:xfrm>
            <a:off x="3916400" y="152400"/>
            <a:ext cx="4862150" cy="4838701"/>
          </a:xfrm>
          <a:prstGeom prst="rect">
            <a:avLst/>
          </a:prstGeom>
          <a:noFill/>
          <a:ln>
            <a:noFill/>
          </a:ln>
        </p:spPr>
      </p:pic>
      <p:pic>
        <p:nvPicPr>
          <p:cNvPr id="2" name="Audio 1">
            <a:hlinkClick r:id="" action="ppaction://media"/>
            <a:extLst>
              <a:ext uri="{FF2B5EF4-FFF2-40B4-BE49-F238E27FC236}">
                <a16:creationId xmlns:a16="http://schemas.microsoft.com/office/drawing/2014/main" id="{1A3D0C8F-2EBC-48B9-8F08-E49721CD75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93"/>
    </mc:Choice>
    <mc:Fallback>
      <p:transition spd="slow" advTm="3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p:nvPr/>
        </p:nvSpPr>
        <p:spPr>
          <a:xfrm>
            <a:off x="3064225" y="0"/>
            <a:ext cx="607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 Alert</a:t>
            </a:r>
            <a:endParaRPr/>
          </a:p>
        </p:txBody>
      </p:sp>
      <p:sp>
        <p:nvSpPr>
          <p:cNvPr id="164" name="Google Shape;164;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alert the user with a notification of an event with its included details of the event</a:t>
            </a:r>
            <a:endParaRPr/>
          </a:p>
        </p:txBody>
      </p:sp>
      <p:pic>
        <p:nvPicPr>
          <p:cNvPr id="165" name="Google Shape;165;p28"/>
          <p:cNvPicPr preferRelativeResize="0"/>
          <p:nvPr/>
        </p:nvPicPr>
        <p:blipFill>
          <a:blip r:embed="rId5">
            <a:alphaModFix/>
          </a:blip>
          <a:stretch>
            <a:fillRect/>
          </a:stretch>
        </p:blipFill>
        <p:spPr>
          <a:xfrm>
            <a:off x="3213300" y="450912"/>
            <a:ext cx="5655551" cy="4241675"/>
          </a:xfrm>
          <a:prstGeom prst="rect">
            <a:avLst/>
          </a:prstGeom>
          <a:noFill/>
          <a:ln>
            <a:noFill/>
          </a:ln>
        </p:spPr>
      </p:pic>
      <p:pic>
        <p:nvPicPr>
          <p:cNvPr id="2" name="Audio 1">
            <a:hlinkClick r:id="" action="ppaction://media"/>
            <a:extLst>
              <a:ext uri="{FF2B5EF4-FFF2-40B4-BE49-F238E27FC236}">
                <a16:creationId xmlns:a16="http://schemas.microsoft.com/office/drawing/2014/main" id="{12844EA1-4451-4555-95A9-392DBCE156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25"/>
    </mc:Choice>
    <mc:Fallback>
      <p:transition spd="slow" advTm="30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p:nvPr/>
        </p:nvSpPr>
        <p:spPr>
          <a:xfrm>
            <a:off x="3202825" y="0"/>
            <a:ext cx="5941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Check Time Conflict</a:t>
            </a:r>
            <a:endParaRPr sz="2300"/>
          </a:p>
        </p:txBody>
      </p:sp>
      <p:sp>
        <p:nvSpPr>
          <p:cNvPr id="172" name="Google Shape;172;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also check added events from the user to detect any overlap or conflicts with the user’s added events.</a:t>
            </a:r>
            <a:endParaRPr/>
          </a:p>
        </p:txBody>
      </p:sp>
      <p:pic>
        <p:nvPicPr>
          <p:cNvPr id="173" name="Google Shape;173;p29"/>
          <p:cNvPicPr preferRelativeResize="0"/>
          <p:nvPr/>
        </p:nvPicPr>
        <p:blipFill>
          <a:blip r:embed="rId5">
            <a:alphaModFix/>
          </a:blip>
          <a:stretch>
            <a:fillRect/>
          </a:stretch>
        </p:blipFill>
        <p:spPr>
          <a:xfrm>
            <a:off x="3521950" y="573774"/>
            <a:ext cx="5141200" cy="3995974"/>
          </a:xfrm>
          <a:prstGeom prst="rect">
            <a:avLst/>
          </a:prstGeom>
          <a:noFill/>
          <a:ln>
            <a:noFill/>
          </a:ln>
        </p:spPr>
      </p:pic>
      <p:pic>
        <p:nvPicPr>
          <p:cNvPr id="2" name="Audio 1">
            <a:hlinkClick r:id="" action="ppaction://media"/>
            <a:extLst>
              <a:ext uri="{FF2B5EF4-FFF2-40B4-BE49-F238E27FC236}">
                <a16:creationId xmlns:a16="http://schemas.microsoft.com/office/drawing/2014/main" id="{0A7A6D9D-C003-4294-8302-5689277789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395"/>
    </mc:Choice>
    <mc:Fallback>
      <p:transition spd="slow" advTm="2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p:nvPr/>
        </p:nvSpPr>
        <p:spPr>
          <a:xfrm>
            <a:off x="3119700" y="0"/>
            <a:ext cx="6024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Add/Delete Event Categories</a:t>
            </a:r>
            <a:endParaRPr/>
          </a:p>
        </p:txBody>
      </p:sp>
      <p:sp>
        <p:nvSpPr>
          <p:cNvPr id="180" name="Google Shape;180;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add categories after checking if the category has been added previously. If a duplicate event is created the user is notified of a duplicate category. User also has the option to remove/delete the category.</a:t>
            </a:r>
            <a:endParaRPr/>
          </a:p>
        </p:txBody>
      </p:sp>
      <p:pic>
        <p:nvPicPr>
          <p:cNvPr id="181" name="Google Shape;181;p30"/>
          <p:cNvPicPr preferRelativeResize="0"/>
          <p:nvPr/>
        </p:nvPicPr>
        <p:blipFill>
          <a:blip r:embed="rId5">
            <a:alphaModFix/>
          </a:blip>
          <a:stretch>
            <a:fillRect/>
          </a:stretch>
        </p:blipFill>
        <p:spPr>
          <a:xfrm>
            <a:off x="3272100" y="152400"/>
            <a:ext cx="5519834" cy="4838700"/>
          </a:xfrm>
          <a:prstGeom prst="rect">
            <a:avLst/>
          </a:prstGeom>
          <a:noFill/>
          <a:ln>
            <a:noFill/>
          </a:ln>
        </p:spPr>
      </p:pic>
      <p:pic>
        <p:nvPicPr>
          <p:cNvPr id="2" name="Audio 1">
            <a:hlinkClick r:id="" action="ppaction://media"/>
            <a:extLst>
              <a:ext uri="{FF2B5EF4-FFF2-40B4-BE49-F238E27FC236}">
                <a16:creationId xmlns:a16="http://schemas.microsoft.com/office/drawing/2014/main" id="{BDAE750C-86FB-41FB-91BB-AD860F3D0B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49"/>
    </mc:Choice>
    <mc:Fallback>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p:nvPr/>
        </p:nvSpPr>
        <p:spPr>
          <a:xfrm>
            <a:off x="3035025" y="0"/>
            <a:ext cx="6109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Color Mark Events</a:t>
            </a:r>
            <a:endParaRPr/>
          </a:p>
        </p:txBody>
      </p:sp>
      <p:sp>
        <p:nvSpPr>
          <p:cNvPr id="188" name="Google Shape;188;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mark events by their priority</a:t>
            </a:r>
            <a:endParaRPr/>
          </a:p>
        </p:txBody>
      </p:sp>
      <p:pic>
        <p:nvPicPr>
          <p:cNvPr id="189" name="Google Shape;189;p31"/>
          <p:cNvPicPr preferRelativeResize="0"/>
          <p:nvPr/>
        </p:nvPicPr>
        <p:blipFill>
          <a:blip r:embed="rId5">
            <a:alphaModFix/>
          </a:blip>
          <a:stretch>
            <a:fillRect/>
          </a:stretch>
        </p:blipFill>
        <p:spPr>
          <a:xfrm>
            <a:off x="3220675" y="559838"/>
            <a:ext cx="5719500" cy="4023815"/>
          </a:xfrm>
          <a:prstGeom prst="rect">
            <a:avLst/>
          </a:prstGeom>
          <a:noFill/>
          <a:ln>
            <a:noFill/>
          </a:ln>
        </p:spPr>
      </p:pic>
      <p:pic>
        <p:nvPicPr>
          <p:cNvPr id="2" name="Audio 1">
            <a:hlinkClick r:id="" action="ppaction://media"/>
            <a:extLst>
              <a:ext uri="{FF2B5EF4-FFF2-40B4-BE49-F238E27FC236}">
                <a16:creationId xmlns:a16="http://schemas.microsoft.com/office/drawing/2014/main" id="{178491F3-D0F0-4F0F-983A-6868773432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037"/>
    </mc:Choice>
    <mc:Fallback>
      <p:transition spd="slow" advTm="19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1 Presentation Agenda</a:t>
            </a:r>
            <a:endParaRPr/>
          </a:p>
        </p:txBody>
      </p:sp>
      <p:sp>
        <p:nvSpPr>
          <p:cNvPr id="66" name="Google Shape;66;p14"/>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Team Introduction</a:t>
            </a:r>
            <a:endParaRPr/>
          </a:p>
          <a:p>
            <a:pPr marL="457200" lvl="0" indent="-342900" algn="l" rtl="0">
              <a:spcBef>
                <a:spcPts val="0"/>
              </a:spcBef>
              <a:spcAft>
                <a:spcPts val="0"/>
              </a:spcAft>
              <a:buSzPts val="1800"/>
              <a:buAutoNum type="arabicPeriod"/>
            </a:pPr>
            <a:r>
              <a:rPr lang="en"/>
              <a:t>Initial Project “CalTool” Ideas</a:t>
            </a:r>
            <a:endParaRPr/>
          </a:p>
          <a:p>
            <a:pPr marL="457200" lvl="0" indent="-342900" algn="l" rtl="0">
              <a:spcBef>
                <a:spcPts val="0"/>
              </a:spcBef>
              <a:spcAft>
                <a:spcPts val="0"/>
              </a:spcAft>
              <a:buSzPts val="1800"/>
              <a:buAutoNum type="arabicPeriod"/>
            </a:pPr>
            <a:r>
              <a:rPr lang="en"/>
              <a:t>Software Process Model</a:t>
            </a:r>
            <a:endParaRPr/>
          </a:p>
          <a:p>
            <a:pPr marL="457200" lvl="0" indent="-342900" algn="l" rtl="0">
              <a:spcBef>
                <a:spcPts val="0"/>
              </a:spcBef>
              <a:spcAft>
                <a:spcPts val="0"/>
              </a:spcAft>
              <a:buSzPts val="1800"/>
              <a:buAutoNum type="arabicPeriod"/>
            </a:pPr>
            <a:r>
              <a:rPr lang="en"/>
              <a:t>Requirements</a:t>
            </a:r>
            <a:endParaRPr/>
          </a:p>
          <a:p>
            <a:pPr marL="457200" lvl="0" indent="-342900" algn="l" rtl="0">
              <a:spcBef>
                <a:spcPts val="0"/>
              </a:spcBef>
              <a:spcAft>
                <a:spcPts val="0"/>
              </a:spcAft>
              <a:buSzPts val="1800"/>
              <a:buAutoNum type="arabicPeriod"/>
            </a:pPr>
            <a:r>
              <a:rPr lang="en"/>
              <a:t>Diagrams</a:t>
            </a:r>
            <a:endParaRPr/>
          </a:p>
          <a:p>
            <a:pPr marL="914400" lvl="1" indent="-317500" algn="l" rtl="0">
              <a:spcBef>
                <a:spcPts val="0"/>
              </a:spcBef>
              <a:spcAft>
                <a:spcPts val="0"/>
              </a:spcAft>
              <a:buSzPts val="1400"/>
              <a:buAutoNum type="alphaLcPeriod"/>
            </a:pPr>
            <a:r>
              <a:rPr lang="en"/>
              <a:t>Use Case Diagram</a:t>
            </a:r>
            <a:endParaRPr/>
          </a:p>
          <a:p>
            <a:pPr marL="914400" lvl="1" indent="-317500" algn="l" rtl="0">
              <a:spcBef>
                <a:spcPts val="0"/>
              </a:spcBef>
              <a:spcAft>
                <a:spcPts val="0"/>
              </a:spcAft>
              <a:buSzPts val="1400"/>
              <a:buAutoNum type="alphaLcPeriod"/>
            </a:pPr>
            <a:r>
              <a:rPr lang="en"/>
              <a:t>Sequence Diagrams</a:t>
            </a:r>
            <a:endParaRPr/>
          </a:p>
          <a:p>
            <a:pPr marL="914400" lvl="1" indent="-317500" algn="l" rtl="0">
              <a:spcBef>
                <a:spcPts val="0"/>
              </a:spcBef>
              <a:spcAft>
                <a:spcPts val="0"/>
              </a:spcAft>
              <a:buSzPts val="1400"/>
              <a:buAutoNum type="alphaLcPeriod"/>
            </a:pPr>
            <a:r>
              <a:rPr lang="en"/>
              <a:t>Class Diagrams</a:t>
            </a:r>
            <a:endParaRPr/>
          </a:p>
          <a:p>
            <a:pPr marL="457200" lvl="0" indent="-342900" algn="l" rtl="0">
              <a:spcBef>
                <a:spcPts val="0"/>
              </a:spcBef>
              <a:spcAft>
                <a:spcPts val="0"/>
              </a:spcAft>
              <a:buSzPts val="1800"/>
              <a:buAutoNum type="arabicPeriod"/>
            </a:pPr>
            <a:r>
              <a:rPr lang="en"/>
              <a:t>Architectural Design</a:t>
            </a:r>
            <a:endParaRPr/>
          </a:p>
        </p:txBody>
      </p:sp>
      <p:pic>
        <p:nvPicPr>
          <p:cNvPr id="3" name="Audio 2">
            <a:hlinkClick r:id="" action="ppaction://media"/>
            <a:extLst>
              <a:ext uri="{FF2B5EF4-FFF2-40B4-BE49-F238E27FC236}">
                <a16:creationId xmlns:a16="http://schemas.microsoft.com/office/drawing/2014/main" id="{2C390E23-E90A-4810-BFAF-8E90A5C1B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32"/>
    </mc:Choice>
    <mc:Fallback>
      <p:transition spd="slow" advTm="18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p:nvPr/>
        </p:nvSpPr>
        <p:spPr>
          <a:xfrm>
            <a:off x="2896400" y="0"/>
            <a:ext cx="6247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Special Holiday Mark</a:t>
            </a:r>
            <a:endParaRPr/>
          </a:p>
        </p:txBody>
      </p:sp>
      <p:sp>
        <p:nvSpPr>
          <p:cNvPr id="196" name="Google Shape;196;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Holidays will have different event colors along with its listed details</a:t>
            </a:r>
            <a:endParaRPr/>
          </a:p>
        </p:txBody>
      </p:sp>
      <p:pic>
        <p:nvPicPr>
          <p:cNvPr id="197" name="Google Shape;197;p32"/>
          <p:cNvPicPr preferRelativeResize="0"/>
          <p:nvPr/>
        </p:nvPicPr>
        <p:blipFill>
          <a:blip r:embed="rId5">
            <a:alphaModFix/>
          </a:blip>
          <a:stretch>
            <a:fillRect/>
          </a:stretch>
        </p:blipFill>
        <p:spPr>
          <a:xfrm>
            <a:off x="3183925" y="935638"/>
            <a:ext cx="5719500" cy="3272214"/>
          </a:xfrm>
          <a:prstGeom prst="rect">
            <a:avLst/>
          </a:prstGeom>
          <a:noFill/>
          <a:ln>
            <a:noFill/>
          </a:ln>
        </p:spPr>
      </p:pic>
      <p:pic>
        <p:nvPicPr>
          <p:cNvPr id="2" name="Audio 1">
            <a:hlinkClick r:id="" action="ppaction://media"/>
            <a:extLst>
              <a:ext uri="{FF2B5EF4-FFF2-40B4-BE49-F238E27FC236}">
                <a16:creationId xmlns:a16="http://schemas.microsoft.com/office/drawing/2014/main" id="{A4A47C0A-CB62-4172-A201-263F396C7A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42"/>
    </mc:Choice>
    <mc:Fallback>
      <p:transition spd="slow" advTm="17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p:nvPr/>
        </p:nvSpPr>
        <p:spPr>
          <a:xfrm>
            <a:off x="3056925" y="0"/>
            <a:ext cx="608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Zoom and Scroll</a:t>
            </a:r>
            <a:endParaRPr/>
          </a:p>
        </p:txBody>
      </p:sp>
      <p:sp>
        <p:nvSpPr>
          <p:cNvPr id="204" name="Google Shape;204;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allow the user to scroll past their events and calendar. Zoom support will also be included.</a:t>
            </a:r>
            <a:endParaRPr/>
          </a:p>
        </p:txBody>
      </p:sp>
      <p:pic>
        <p:nvPicPr>
          <p:cNvPr id="205" name="Google Shape;205;p33"/>
          <p:cNvPicPr preferRelativeResize="0"/>
          <p:nvPr/>
        </p:nvPicPr>
        <p:blipFill>
          <a:blip r:embed="rId5">
            <a:alphaModFix/>
          </a:blip>
          <a:stretch>
            <a:fillRect/>
          </a:stretch>
        </p:blipFill>
        <p:spPr>
          <a:xfrm>
            <a:off x="3272100" y="152400"/>
            <a:ext cx="5719500" cy="4766250"/>
          </a:xfrm>
          <a:prstGeom prst="rect">
            <a:avLst/>
          </a:prstGeom>
          <a:noFill/>
          <a:ln>
            <a:noFill/>
          </a:ln>
        </p:spPr>
      </p:pic>
      <p:pic>
        <p:nvPicPr>
          <p:cNvPr id="2" name="Audio 1">
            <a:hlinkClick r:id="" action="ppaction://media"/>
            <a:extLst>
              <a:ext uri="{FF2B5EF4-FFF2-40B4-BE49-F238E27FC236}">
                <a16:creationId xmlns:a16="http://schemas.microsoft.com/office/drawing/2014/main" id="{D4A134EF-6994-4399-948F-83FFC50E8E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77"/>
    </mc:Choice>
    <mc:Fallback>
      <p:transition spd="slow" advTm="1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 Diagram</a:t>
            </a:r>
            <a:endParaRPr/>
          </a:p>
        </p:txBody>
      </p:sp>
      <p:sp>
        <p:nvSpPr>
          <p:cNvPr id="211" name="Google Shape;211;p34"/>
          <p:cNvSpPr/>
          <p:nvPr/>
        </p:nvSpPr>
        <p:spPr>
          <a:xfrm>
            <a:off x="3647875" y="0"/>
            <a:ext cx="5496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//anything info we need to include</a:t>
            </a:r>
            <a:endParaRPr/>
          </a:p>
        </p:txBody>
      </p:sp>
      <p:pic>
        <p:nvPicPr>
          <p:cNvPr id="213" name="Google Shape;213;p34"/>
          <p:cNvPicPr preferRelativeResize="0"/>
          <p:nvPr/>
        </p:nvPicPr>
        <p:blipFill>
          <a:blip r:embed="rId5">
            <a:alphaModFix/>
          </a:blip>
          <a:stretch>
            <a:fillRect/>
          </a:stretch>
        </p:blipFill>
        <p:spPr>
          <a:xfrm>
            <a:off x="3849450" y="170400"/>
            <a:ext cx="5114853" cy="4802722"/>
          </a:xfrm>
          <a:prstGeom prst="rect">
            <a:avLst/>
          </a:prstGeom>
          <a:noFill/>
          <a:ln>
            <a:noFill/>
          </a:ln>
        </p:spPr>
      </p:pic>
      <p:pic>
        <p:nvPicPr>
          <p:cNvPr id="2" name="Audio 1">
            <a:hlinkClick r:id="" action="ppaction://media"/>
            <a:extLst>
              <a:ext uri="{FF2B5EF4-FFF2-40B4-BE49-F238E27FC236}">
                <a16:creationId xmlns:a16="http://schemas.microsoft.com/office/drawing/2014/main" id="{C1E3051F-A071-42BC-81F5-6D6997F1B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348"/>
    </mc:Choice>
    <mc:Fallback>
      <p:transition spd="slow" advTm="3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Design: Model View Controller</a:t>
            </a:r>
            <a:endParaRPr/>
          </a:p>
        </p:txBody>
      </p:sp>
      <p:sp>
        <p:nvSpPr>
          <p:cNvPr id="219" name="Google Shape;219;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Advantages for using the MVC Architectural Design :</a:t>
            </a:r>
            <a:endParaRPr sz="1400"/>
          </a:p>
          <a:p>
            <a:pPr marL="457200" lvl="0" indent="-317500" algn="l" rtl="0">
              <a:spcBef>
                <a:spcPts val="1600"/>
              </a:spcBef>
              <a:spcAft>
                <a:spcPts val="0"/>
              </a:spcAft>
              <a:buSzPts val="1400"/>
              <a:buChar char="●"/>
            </a:pPr>
            <a:r>
              <a:rPr lang="en" sz="1400"/>
              <a:t>Data can be manipulated in various ways to the view which interacts with the data aspect</a:t>
            </a:r>
            <a:endParaRPr sz="1400"/>
          </a:p>
          <a:p>
            <a:pPr marL="457200" lvl="0" indent="-317500" algn="l" rtl="0">
              <a:spcBef>
                <a:spcPts val="0"/>
              </a:spcBef>
              <a:spcAft>
                <a:spcPts val="0"/>
              </a:spcAft>
              <a:buSzPts val="1400"/>
              <a:buChar char="●"/>
            </a:pPr>
            <a:r>
              <a:rPr lang="en" sz="1400"/>
              <a:t>Support the presentation of our CalTool in different ways for various days/weeks/months with multiple events</a:t>
            </a:r>
            <a:endParaRPr sz="1400"/>
          </a:p>
          <a:p>
            <a:pPr marL="457200" lvl="0" indent="-317500" algn="l" rtl="0">
              <a:spcBef>
                <a:spcPts val="0"/>
              </a:spcBef>
              <a:spcAft>
                <a:spcPts val="0"/>
              </a:spcAft>
              <a:buSzPts val="1400"/>
              <a:buChar char="●"/>
            </a:pPr>
            <a:r>
              <a:rPr lang="en" sz="1400"/>
              <a:t>MVC is heavily used future exchanges and presentation of data are unknown</a:t>
            </a:r>
            <a:endParaRPr sz="1400"/>
          </a:p>
          <a:p>
            <a:pPr marL="457200" lvl="0" indent="-317500" algn="l" rtl="0">
              <a:spcBef>
                <a:spcPts val="0"/>
              </a:spcBef>
              <a:spcAft>
                <a:spcPts val="0"/>
              </a:spcAft>
              <a:buSzPts val="1400"/>
              <a:buChar char="●"/>
            </a:pPr>
            <a:r>
              <a:rPr lang="en" sz="1400"/>
              <a:t>Future development and alterations are easier</a:t>
            </a:r>
            <a:endParaRPr sz="1400"/>
          </a:p>
          <a:p>
            <a:pPr marL="457200" lvl="0" indent="-317500" algn="l" rtl="0">
              <a:spcBef>
                <a:spcPts val="0"/>
              </a:spcBef>
              <a:spcAft>
                <a:spcPts val="0"/>
              </a:spcAft>
              <a:buSzPts val="1400"/>
              <a:buChar char="●"/>
            </a:pPr>
            <a:r>
              <a:rPr lang="en" sz="1400"/>
              <a:t>Supports multiple views of the models for CalTool</a:t>
            </a:r>
            <a:endParaRPr sz="1400"/>
          </a:p>
          <a:p>
            <a:pPr marL="457200" lvl="0" indent="-317500" algn="l" rtl="0">
              <a:spcBef>
                <a:spcPts val="0"/>
              </a:spcBef>
              <a:spcAft>
                <a:spcPts val="0"/>
              </a:spcAft>
              <a:buSzPts val="1400"/>
              <a:buChar char="●"/>
            </a:pPr>
            <a:r>
              <a:rPr lang="en" sz="1400"/>
              <a:t>MVC facilitates good cohesion with alterations on the controller</a:t>
            </a:r>
            <a:endParaRPr sz="1400"/>
          </a:p>
          <a:p>
            <a:pPr marL="457200" lvl="0" indent="-317500" algn="l" rtl="0">
              <a:spcBef>
                <a:spcPts val="0"/>
              </a:spcBef>
              <a:spcAft>
                <a:spcPts val="0"/>
              </a:spcAft>
              <a:buSzPts val="1400"/>
              <a:buChar char="●"/>
            </a:pPr>
            <a:r>
              <a:rPr lang="en" sz="1400"/>
              <a:t>Separation of managements allows more flexibility with the MVC</a:t>
            </a:r>
            <a:endParaRPr sz="1400"/>
          </a:p>
          <a:p>
            <a:pPr marL="457200" lvl="0" indent="0" algn="l" rtl="0">
              <a:spcBef>
                <a:spcPts val="1600"/>
              </a:spcBef>
              <a:spcAft>
                <a:spcPts val="0"/>
              </a:spcAft>
              <a:buNone/>
            </a:pPr>
            <a:endParaRPr sz="11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9FC1583E-93D7-495E-BC09-5F286E7DC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49"/>
    </mc:Choice>
    <mc:Fallback>
      <p:transition spd="slow" advTm="4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311700" y="3348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View Controller</a:t>
            </a:r>
            <a:endParaRPr/>
          </a:p>
        </p:txBody>
      </p:sp>
      <p:grpSp>
        <p:nvGrpSpPr>
          <p:cNvPr id="225" name="Google Shape;225;p36"/>
          <p:cNvGrpSpPr/>
          <p:nvPr/>
        </p:nvGrpSpPr>
        <p:grpSpPr>
          <a:xfrm>
            <a:off x="5377752" y="1408215"/>
            <a:ext cx="1798605" cy="1360982"/>
            <a:chOff x="5130375" y="2422675"/>
            <a:chExt cx="1332300" cy="914700"/>
          </a:xfrm>
        </p:grpSpPr>
        <p:sp>
          <p:nvSpPr>
            <p:cNvPr id="226" name="Google Shape;226;p36"/>
            <p:cNvSpPr/>
            <p:nvPr/>
          </p:nvSpPr>
          <p:spPr>
            <a:xfrm>
              <a:off x="51303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Renders model of view(s) (Daily,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Requests updates on view(s) </a:t>
              </a:r>
              <a:r>
                <a:rPr lang="en" sz="900">
                  <a:solidFill>
                    <a:schemeClr val="lt1"/>
                  </a:solidFill>
                </a:rPr>
                <a:t>(Daily,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Sends events to controller</a:t>
              </a:r>
              <a:endParaRPr sz="900">
                <a:solidFill>
                  <a:srgbClr val="FFFFFF"/>
                </a:solidFill>
              </a:endParaRPr>
            </a:p>
          </p:txBody>
        </p:sp>
        <p:sp>
          <p:nvSpPr>
            <p:cNvPr id="227" name="Google Shape;227;p36"/>
            <p:cNvSpPr/>
            <p:nvPr/>
          </p:nvSpPr>
          <p:spPr>
            <a:xfrm>
              <a:off x="51303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View</a:t>
              </a:r>
              <a:endParaRPr sz="800">
                <a:solidFill>
                  <a:srgbClr val="FFFFFF"/>
                </a:solidFill>
              </a:endParaRPr>
            </a:p>
          </p:txBody>
        </p:sp>
      </p:grpSp>
      <p:grpSp>
        <p:nvGrpSpPr>
          <p:cNvPr id="228" name="Google Shape;228;p36"/>
          <p:cNvGrpSpPr/>
          <p:nvPr/>
        </p:nvGrpSpPr>
        <p:grpSpPr>
          <a:xfrm>
            <a:off x="1746028" y="1408230"/>
            <a:ext cx="1791544" cy="1308478"/>
            <a:chOff x="3798075" y="709250"/>
            <a:chExt cx="1332300" cy="914700"/>
          </a:xfrm>
        </p:grpSpPr>
        <p:sp>
          <p:nvSpPr>
            <p:cNvPr id="229" name="Google Shape;229;p36"/>
            <p:cNvSpPr/>
            <p:nvPr/>
          </p:nvSpPr>
          <p:spPr>
            <a:xfrm>
              <a:off x="3798075" y="994250"/>
              <a:ext cx="1332300" cy="629700"/>
            </a:xfrm>
            <a:prstGeom prst="rect">
              <a:avLst/>
            </a:prstGeom>
            <a:solidFill>
              <a:srgbClr val="1B786E"/>
            </a:solidFill>
            <a:ln>
              <a:noFill/>
            </a:ln>
          </p:spPr>
          <p:txBody>
            <a:bodyPr spcFirstLastPara="1" wrap="square" lIns="91425" tIns="91425" rIns="91425" bIns="91425" anchor="t" anchorCtr="0">
              <a:noAutofit/>
            </a:bodyPr>
            <a:lstStyle/>
            <a:p>
              <a:pPr marL="137160" lvl="0" indent="-102870" algn="l" rtl="0">
                <a:spcBef>
                  <a:spcPts val="0"/>
                </a:spcBef>
                <a:spcAft>
                  <a:spcPts val="0"/>
                </a:spcAft>
                <a:buClr>
                  <a:srgbClr val="FFFFFF"/>
                </a:buClr>
                <a:buSzPts val="900"/>
                <a:buChar char="●"/>
              </a:pPr>
              <a:r>
                <a:rPr lang="en" sz="900">
                  <a:solidFill>
                    <a:srgbClr val="FFFFFF"/>
                  </a:solidFill>
                </a:rPr>
                <a:t>Charts user activity to model updates</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Selects View for feedback</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Determines application operations</a:t>
              </a:r>
              <a:endParaRPr sz="900">
                <a:solidFill>
                  <a:srgbClr val="FFFFFF"/>
                </a:solidFill>
              </a:endParaRPr>
            </a:p>
          </p:txBody>
        </p:sp>
        <p:sp>
          <p:nvSpPr>
            <p:cNvPr id="230" name="Google Shape;230;p36"/>
            <p:cNvSpPr/>
            <p:nvPr/>
          </p:nvSpPr>
          <p:spPr>
            <a:xfrm>
              <a:off x="3798075" y="709250"/>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Controller</a:t>
              </a:r>
              <a:endParaRPr sz="800">
                <a:solidFill>
                  <a:srgbClr val="FFFFFF"/>
                </a:solidFill>
              </a:endParaRPr>
            </a:p>
          </p:txBody>
        </p:sp>
      </p:grpSp>
      <p:grpSp>
        <p:nvGrpSpPr>
          <p:cNvPr id="231" name="Google Shape;231;p36"/>
          <p:cNvGrpSpPr/>
          <p:nvPr/>
        </p:nvGrpSpPr>
        <p:grpSpPr>
          <a:xfrm>
            <a:off x="3537573" y="3330499"/>
            <a:ext cx="1840173" cy="1335188"/>
            <a:chOff x="2465775" y="2422675"/>
            <a:chExt cx="1332300" cy="914700"/>
          </a:xfrm>
        </p:grpSpPr>
        <p:sp>
          <p:nvSpPr>
            <p:cNvPr id="232" name="Google Shape;232;p36"/>
            <p:cNvSpPr/>
            <p:nvPr/>
          </p:nvSpPr>
          <p:spPr>
            <a:xfrm>
              <a:off x="24657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Expresses application’s state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Responds to updates/changes made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Notifies user of changes made</a:t>
              </a:r>
              <a:endParaRPr sz="900">
                <a:solidFill>
                  <a:srgbClr val="FFFFFF"/>
                </a:solidFill>
              </a:endParaRPr>
            </a:p>
          </p:txBody>
        </p:sp>
        <p:sp>
          <p:nvSpPr>
            <p:cNvPr id="233" name="Google Shape;233;p36"/>
            <p:cNvSpPr/>
            <p:nvPr/>
          </p:nvSpPr>
          <p:spPr>
            <a:xfrm>
              <a:off x="24657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Model</a:t>
              </a:r>
              <a:endParaRPr sz="800">
                <a:solidFill>
                  <a:srgbClr val="FFFFFF"/>
                </a:solidFill>
              </a:endParaRPr>
            </a:p>
          </p:txBody>
        </p:sp>
      </p:grpSp>
      <p:sp>
        <p:nvSpPr>
          <p:cNvPr id="234" name="Google Shape;234;p36"/>
          <p:cNvSpPr/>
          <p:nvPr/>
        </p:nvSpPr>
        <p:spPr>
          <a:xfrm>
            <a:off x="3549025" y="1550400"/>
            <a:ext cx="18402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3545800" y="2535000"/>
            <a:ext cx="1840200" cy="132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10800000">
            <a:off x="5393425" y="2769000"/>
            <a:ext cx="1168200" cy="1896900"/>
          </a:xfrm>
          <a:prstGeom prst="bentArrow">
            <a:avLst>
              <a:gd name="adj1" fmla="val 4826"/>
              <a:gd name="adj2" fmla="val 10240"/>
              <a:gd name="adj3" fmla="val 9843"/>
              <a:gd name="adj4" fmla="val 2289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rot="-10798816" flipH="1">
            <a:off x="1785525" y="2726242"/>
            <a:ext cx="1741500" cy="1939500"/>
          </a:xfrm>
          <a:prstGeom prst="bentArrow">
            <a:avLst>
              <a:gd name="adj1" fmla="val 2954"/>
              <a:gd name="adj2" fmla="val 6543"/>
              <a:gd name="adj3" fmla="val 6753"/>
              <a:gd name="adj4" fmla="val 1898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rot="5400000" flipH="1">
            <a:off x="5351550" y="2814175"/>
            <a:ext cx="870900" cy="797400"/>
          </a:xfrm>
          <a:prstGeom prst="bentArrow">
            <a:avLst>
              <a:gd name="adj1" fmla="val 6003"/>
              <a:gd name="adj2" fmla="val 11904"/>
              <a:gd name="adj3" fmla="val 14750"/>
              <a:gd name="adj4" fmla="val 142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txBox="1"/>
          <p:nvPr/>
        </p:nvSpPr>
        <p:spPr>
          <a:xfrm>
            <a:off x="4018525" y="13374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View Selection</a:t>
            </a:r>
            <a:endParaRPr sz="800">
              <a:latin typeface="Old Standard TT"/>
              <a:ea typeface="Old Standard TT"/>
              <a:cs typeface="Old Standard TT"/>
              <a:sym typeface="Old Standard TT"/>
            </a:endParaRPr>
          </a:p>
        </p:txBody>
      </p:sp>
      <p:sp>
        <p:nvSpPr>
          <p:cNvPr id="240" name="Google Shape;240;p36"/>
          <p:cNvSpPr txBox="1"/>
          <p:nvPr/>
        </p:nvSpPr>
        <p:spPr>
          <a:xfrm>
            <a:off x="4007063" y="233395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User Events</a:t>
            </a:r>
            <a:endParaRPr sz="800">
              <a:latin typeface="Old Standard TT"/>
              <a:ea typeface="Old Standard TT"/>
              <a:cs typeface="Old Standard TT"/>
              <a:sym typeface="Old Standard TT"/>
            </a:endParaRPr>
          </a:p>
        </p:txBody>
      </p:sp>
      <p:sp>
        <p:nvSpPr>
          <p:cNvPr id="241" name="Google Shape;241;p36"/>
          <p:cNvSpPr txBox="1"/>
          <p:nvPr/>
        </p:nvSpPr>
        <p:spPr>
          <a:xfrm>
            <a:off x="873763"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Change</a:t>
            </a:r>
            <a:endParaRPr sz="800">
              <a:latin typeface="Old Standard TT"/>
              <a:ea typeface="Old Standard TT"/>
              <a:cs typeface="Old Standard TT"/>
              <a:sym typeface="Old Standard TT"/>
            </a:endParaRPr>
          </a:p>
        </p:txBody>
      </p:sp>
      <p:sp>
        <p:nvSpPr>
          <p:cNvPr id="242" name="Google Shape;242;p36"/>
          <p:cNvSpPr txBox="1"/>
          <p:nvPr/>
        </p:nvSpPr>
        <p:spPr>
          <a:xfrm>
            <a:off x="6577288"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Query</a:t>
            </a:r>
            <a:endParaRPr sz="800">
              <a:latin typeface="Old Standard TT"/>
              <a:ea typeface="Old Standard TT"/>
              <a:cs typeface="Old Standard TT"/>
              <a:sym typeface="Old Standard TT"/>
            </a:endParaRPr>
          </a:p>
        </p:txBody>
      </p:sp>
      <p:sp>
        <p:nvSpPr>
          <p:cNvPr id="243" name="Google Shape;243;p36"/>
          <p:cNvSpPr txBox="1"/>
          <p:nvPr/>
        </p:nvSpPr>
        <p:spPr>
          <a:xfrm>
            <a:off x="5017500" y="2943050"/>
            <a:ext cx="1168200" cy="2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Change Notification</a:t>
            </a:r>
            <a:endParaRPr sz="800">
              <a:latin typeface="Old Standard TT"/>
              <a:ea typeface="Old Standard TT"/>
              <a:cs typeface="Old Standard TT"/>
              <a:sym typeface="Old Standard TT"/>
            </a:endParaRPr>
          </a:p>
        </p:txBody>
      </p:sp>
      <p:pic>
        <p:nvPicPr>
          <p:cNvPr id="2" name="Audio 1">
            <a:hlinkClick r:id="" action="ppaction://media"/>
            <a:extLst>
              <a:ext uri="{FF2B5EF4-FFF2-40B4-BE49-F238E27FC236}">
                <a16:creationId xmlns:a16="http://schemas.microsoft.com/office/drawing/2014/main" id="{9DFA1BDE-3F4F-4FCD-A43E-8C9755E92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88"/>
    </mc:Choice>
    <mc:Fallback>
      <p:transition spd="slow" advTm="3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2</a:t>
            </a:r>
            <a:endParaRPr/>
          </a:p>
        </p:txBody>
      </p:sp>
      <p:pic>
        <p:nvPicPr>
          <p:cNvPr id="2" name="Audio 1">
            <a:hlinkClick r:id="" action="ppaction://media"/>
            <a:extLst>
              <a:ext uri="{FF2B5EF4-FFF2-40B4-BE49-F238E27FC236}">
                <a16:creationId xmlns:a16="http://schemas.microsoft.com/office/drawing/2014/main" id="{EC5C34D5-D8F0-4D15-AC4E-4F4047C572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15"/>
    </mc:Choice>
    <mc:Fallback>
      <p:transition spd="slow" advTm="4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1377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Scheduling</a:t>
            </a:r>
            <a:endParaRPr/>
          </a:p>
        </p:txBody>
      </p:sp>
      <p:graphicFrame>
        <p:nvGraphicFramePr>
          <p:cNvPr id="254" name="Google Shape;254;p38"/>
          <p:cNvGraphicFramePr/>
          <p:nvPr/>
        </p:nvGraphicFramePr>
        <p:xfrm>
          <a:off x="267163" y="824150"/>
          <a:ext cx="8609675" cy="4175460"/>
        </p:xfrm>
        <a:graphic>
          <a:graphicData uri="http://schemas.openxmlformats.org/drawingml/2006/table">
            <a:tbl>
              <a:tblPr>
                <a:noFill/>
                <a:tableStyleId>{4ED50A0C-DAC1-4715-A7E0-EB1A95E67B6D}</a:tableStyleId>
              </a:tblPr>
              <a:tblGrid>
                <a:gridCol w="2925150">
                  <a:extLst>
                    <a:ext uri="{9D8B030D-6E8A-4147-A177-3AD203B41FA5}">
                      <a16:colId xmlns:a16="http://schemas.microsoft.com/office/drawing/2014/main" val="20000"/>
                    </a:ext>
                  </a:extLst>
                </a:gridCol>
                <a:gridCol w="1823575">
                  <a:extLst>
                    <a:ext uri="{9D8B030D-6E8A-4147-A177-3AD203B41FA5}">
                      <a16:colId xmlns:a16="http://schemas.microsoft.com/office/drawing/2014/main" val="20001"/>
                    </a:ext>
                  </a:extLst>
                </a:gridCol>
                <a:gridCol w="1451700">
                  <a:extLst>
                    <a:ext uri="{9D8B030D-6E8A-4147-A177-3AD203B41FA5}">
                      <a16:colId xmlns:a16="http://schemas.microsoft.com/office/drawing/2014/main" val="20002"/>
                    </a:ext>
                  </a:extLst>
                </a:gridCol>
                <a:gridCol w="24092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Task</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Effort (Person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Duration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Dependencies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T1 Build Monthly.java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T2 Build Weekly.java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T3 Build Daily.java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T4 Build Main.java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(M4)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T5 Build GUI (view.java)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T4 (M5)</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T6 Build JUnit Class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T4 (M6)</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T7 Write Deliverable 2 Document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T8 Create Slide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T7 (M3)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T9 Record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T4, T5, T6, T8 (M7)</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2" name="Audio 1">
            <a:hlinkClick r:id="" action="ppaction://media"/>
            <a:extLst>
              <a:ext uri="{FF2B5EF4-FFF2-40B4-BE49-F238E27FC236}">
                <a16:creationId xmlns:a16="http://schemas.microsoft.com/office/drawing/2014/main" id="{FA733C2A-71B3-4C88-BFBE-8EFE82CF5A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11"/>
    </mc:Choice>
    <mc:Fallback>
      <p:transition spd="slow" advTm="2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Project Scheduling</a:t>
            </a:r>
            <a:endParaRPr/>
          </a:p>
        </p:txBody>
      </p:sp>
      <p:pic>
        <p:nvPicPr>
          <p:cNvPr id="260" name="Google Shape;260;p39"/>
          <p:cNvPicPr preferRelativeResize="0"/>
          <p:nvPr/>
        </p:nvPicPr>
        <p:blipFill>
          <a:blip r:embed="rId5">
            <a:alphaModFix/>
          </a:blip>
          <a:stretch>
            <a:fillRect/>
          </a:stretch>
        </p:blipFill>
        <p:spPr>
          <a:xfrm>
            <a:off x="833650" y="1171600"/>
            <a:ext cx="7476712" cy="3603974"/>
          </a:xfrm>
          <a:prstGeom prst="rect">
            <a:avLst/>
          </a:prstGeom>
          <a:noFill/>
          <a:ln>
            <a:noFill/>
          </a:ln>
        </p:spPr>
      </p:pic>
      <p:pic>
        <p:nvPicPr>
          <p:cNvPr id="2" name="Audio 1">
            <a:hlinkClick r:id="" action="ppaction://media"/>
            <a:extLst>
              <a:ext uri="{FF2B5EF4-FFF2-40B4-BE49-F238E27FC236}">
                <a16:creationId xmlns:a16="http://schemas.microsoft.com/office/drawing/2014/main" id="{921B2595-2D56-4258-A6EF-988BD2B6F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76"/>
    </mc:Choice>
    <mc:Fallback>
      <p:transition spd="slow" advTm="1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Effort, and Price Estimation</a:t>
            </a:r>
            <a:endParaRPr/>
          </a:p>
        </p:txBody>
      </p:sp>
      <p:sp>
        <p:nvSpPr>
          <p:cNvPr id="266" name="Google Shape;266;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Cost </a:t>
            </a:r>
            <a:r>
              <a:rPr lang="en"/>
              <a:t>- $24,780</a:t>
            </a:r>
            <a:endParaRPr/>
          </a:p>
          <a:p>
            <a:pPr marL="0" lvl="0" indent="0" algn="l" rtl="0">
              <a:spcBef>
                <a:spcPts val="1600"/>
              </a:spcBef>
              <a:spcAft>
                <a:spcPts val="0"/>
              </a:spcAft>
              <a:buNone/>
            </a:pPr>
            <a:r>
              <a:rPr lang="en" b="1"/>
              <a:t>Effort </a:t>
            </a:r>
            <a:r>
              <a:rPr lang="en"/>
              <a:t>- 13.4 person-weeks</a:t>
            </a:r>
            <a:endParaRPr/>
          </a:p>
          <a:p>
            <a:pPr marL="0" lvl="0" indent="0" algn="l" rtl="0">
              <a:spcBef>
                <a:spcPts val="1600"/>
              </a:spcBef>
              <a:spcAft>
                <a:spcPts val="0"/>
              </a:spcAft>
              <a:buNone/>
            </a:pPr>
            <a:r>
              <a:rPr lang="en" b="1"/>
              <a:t>Price Estimation </a:t>
            </a:r>
            <a:r>
              <a:rPr lang="en"/>
              <a:t>- $0.00</a:t>
            </a:r>
            <a:endParaRPr/>
          </a:p>
          <a:p>
            <a:pPr marL="457200" lvl="0" indent="-342900" algn="l" rtl="0">
              <a:spcBef>
                <a:spcPts val="1600"/>
              </a:spcBef>
              <a:spcAft>
                <a:spcPts val="0"/>
              </a:spcAft>
              <a:buSzPts val="1800"/>
              <a:buChar char="●"/>
            </a:pPr>
            <a:r>
              <a:rPr lang="en"/>
              <a:t>To compete with other calendar apps CalTool will be free</a:t>
            </a:r>
            <a:endParaRPr/>
          </a:p>
          <a:p>
            <a:pPr marL="457200" lvl="0" indent="-342900" algn="l" rtl="0">
              <a:spcBef>
                <a:spcPts val="0"/>
              </a:spcBef>
              <a:spcAft>
                <a:spcPts val="0"/>
              </a:spcAft>
              <a:buSzPts val="1800"/>
              <a:buChar char="●"/>
            </a:pPr>
            <a:r>
              <a:rPr lang="en"/>
              <a:t>Source of revenue, advertisements</a:t>
            </a:r>
            <a:endParaRPr/>
          </a:p>
          <a:p>
            <a:pPr marL="914400" lvl="1" indent="-317500" algn="l" rtl="0">
              <a:spcBef>
                <a:spcPts val="0"/>
              </a:spcBef>
              <a:spcAft>
                <a:spcPts val="0"/>
              </a:spcAft>
              <a:buSzPts val="1400"/>
              <a:buChar char="○"/>
            </a:pPr>
            <a:r>
              <a:rPr lang="en"/>
              <a:t>If each ad gained $0.01, and 1,000,000 people saw a single ad, we would gain $10,000</a:t>
            </a:r>
            <a:endParaRPr/>
          </a:p>
          <a:p>
            <a:pPr marL="914400" lvl="1" indent="-317500" algn="l" rtl="0">
              <a:spcBef>
                <a:spcPts val="0"/>
              </a:spcBef>
              <a:spcAft>
                <a:spcPts val="0"/>
              </a:spcAft>
              <a:buSzPts val="1400"/>
              <a:buChar char="○"/>
            </a:pPr>
            <a:r>
              <a:rPr lang="en"/>
              <a:t>If each of the 1,000,000 people saw 3 ads, we would gain $30,000</a:t>
            </a:r>
            <a:endParaRPr/>
          </a:p>
        </p:txBody>
      </p:sp>
      <p:pic>
        <p:nvPicPr>
          <p:cNvPr id="2" name="Audio 1">
            <a:hlinkClick r:id="" action="ppaction://media"/>
            <a:extLst>
              <a:ext uri="{FF2B5EF4-FFF2-40B4-BE49-F238E27FC236}">
                <a16:creationId xmlns:a16="http://schemas.microsoft.com/office/drawing/2014/main" id="{58B66F2C-0E9F-4C9B-AEE6-2D2BC0BF9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930"/>
    </mc:Choice>
    <mc:Fallback>
      <p:transition spd="slow" advTm="3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Costs</a:t>
            </a:r>
            <a:endParaRPr/>
          </a:p>
        </p:txBody>
      </p:sp>
      <p:sp>
        <p:nvSpPr>
          <p:cNvPr id="272" name="Google Shape;272;p41"/>
          <p:cNvSpPr txBox="1">
            <a:spLocks noGrp="1"/>
          </p:cNvSpPr>
          <p:nvPr>
            <p:ph type="body" idx="1"/>
          </p:nvPr>
        </p:nvSpPr>
        <p:spPr>
          <a:xfrm>
            <a:off x="310896" y="1171600"/>
            <a:ext cx="8520600" cy="33972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0"/>
              </a:spcAft>
              <a:buNone/>
            </a:pPr>
            <a:r>
              <a:rPr lang="en" sz="1600"/>
              <a:t>Hardware Products:</a:t>
            </a:r>
            <a:endParaRPr sz="1600"/>
          </a:p>
          <a:p>
            <a:pPr marL="457200" lvl="0" indent="-330200" algn="l" rtl="0">
              <a:lnSpc>
                <a:spcPct val="100000"/>
              </a:lnSpc>
              <a:spcBef>
                <a:spcPts val="0"/>
              </a:spcBef>
              <a:spcAft>
                <a:spcPts val="0"/>
              </a:spcAft>
              <a:buSzPts val="1600"/>
              <a:buChar char="●"/>
            </a:pPr>
            <a:r>
              <a:rPr lang="en" sz="1600"/>
              <a:t>3 Developers and each need a computer</a:t>
            </a:r>
            <a:endParaRPr sz="1600"/>
          </a:p>
          <a:p>
            <a:pPr marL="457200" lvl="0" indent="-330200" algn="l" rtl="0">
              <a:lnSpc>
                <a:spcPct val="100000"/>
              </a:lnSpc>
              <a:spcBef>
                <a:spcPts val="0"/>
              </a:spcBef>
              <a:spcAft>
                <a:spcPts val="0"/>
              </a:spcAft>
              <a:buSzPts val="1600"/>
              <a:buChar char="●"/>
            </a:pPr>
            <a:r>
              <a:rPr lang="en" sz="1600"/>
              <a:t>Cost of Computer - $600</a:t>
            </a:r>
            <a:endParaRPr sz="1600"/>
          </a:p>
          <a:p>
            <a:pPr marL="457200" lvl="0" indent="-330200" algn="l" rtl="0">
              <a:lnSpc>
                <a:spcPct val="100000"/>
              </a:lnSpc>
              <a:spcBef>
                <a:spcPts val="0"/>
              </a:spcBef>
              <a:spcAft>
                <a:spcPts val="0"/>
              </a:spcAft>
              <a:buSzPts val="1600"/>
              <a:buChar char="●"/>
            </a:pPr>
            <a:r>
              <a:rPr lang="en" sz="1600"/>
              <a:t>Server not needed, store data on client</a:t>
            </a:r>
            <a:endParaRPr sz="1600"/>
          </a:p>
          <a:p>
            <a:pPr marL="457200" lvl="0" indent="-330200" algn="l" rtl="0">
              <a:lnSpc>
                <a:spcPct val="100000"/>
              </a:lnSpc>
              <a:spcBef>
                <a:spcPts val="0"/>
              </a:spcBef>
              <a:spcAft>
                <a:spcPts val="0"/>
              </a:spcAft>
              <a:buSzPts val="1600"/>
              <a:buChar char="●"/>
            </a:pPr>
            <a:r>
              <a:rPr lang="en" sz="1600" b="1"/>
              <a:t>Cost of Hardware</a:t>
            </a:r>
            <a:r>
              <a:rPr lang="en" sz="1600"/>
              <a:t> - $1,800</a:t>
            </a:r>
            <a:endParaRPr sz="1600"/>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r>
              <a:rPr lang="en" sz="1600"/>
              <a:t>Software:</a:t>
            </a:r>
            <a:endParaRPr sz="1600"/>
          </a:p>
          <a:p>
            <a:pPr marL="457200" lvl="0" indent="-330200" algn="l" rtl="0">
              <a:lnSpc>
                <a:spcPct val="100000"/>
              </a:lnSpc>
              <a:spcBef>
                <a:spcPts val="0"/>
              </a:spcBef>
              <a:spcAft>
                <a:spcPts val="0"/>
              </a:spcAft>
              <a:buSzPts val="1600"/>
              <a:buChar char="●"/>
            </a:pPr>
            <a:r>
              <a:rPr lang="en" sz="1600"/>
              <a:t>Java has a GNU GPL licence, thus free to use and distribute</a:t>
            </a:r>
            <a:endParaRPr sz="1600"/>
          </a:p>
          <a:p>
            <a:pPr marL="457200" lvl="0" indent="-330200" algn="l" rtl="0">
              <a:lnSpc>
                <a:spcPct val="100000"/>
              </a:lnSpc>
              <a:spcBef>
                <a:spcPts val="0"/>
              </a:spcBef>
              <a:spcAft>
                <a:spcPts val="0"/>
              </a:spcAft>
              <a:buSzPts val="1600"/>
              <a:buChar char="●"/>
            </a:pPr>
            <a:r>
              <a:rPr lang="en" sz="1600" b="1"/>
              <a:t>Cost of Software</a:t>
            </a:r>
            <a:r>
              <a:rPr lang="en" sz="1600"/>
              <a:t> - $0.00</a:t>
            </a:r>
            <a:endParaRPr sz="1600"/>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r>
              <a:rPr lang="en" sz="1600"/>
              <a:t>Personnel:</a:t>
            </a:r>
            <a:endParaRPr sz="1600"/>
          </a:p>
          <a:p>
            <a:pPr marL="457200" lvl="0" indent="-330200" algn="l" rtl="0">
              <a:spcBef>
                <a:spcPts val="0"/>
              </a:spcBef>
              <a:spcAft>
                <a:spcPts val="0"/>
              </a:spcAft>
              <a:buSzPts val="1600"/>
              <a:buChar char="●"/>
            </a:pPr>
            <a:r>
              <a:rPr lang="en" sz="1600"/>
              <a:t>7 people, no training needed, 2 weeks</a:t>
            </a:r>
            <a:endParaRPr sz="1600"/>
          </a:p>
          <a:p>
            <a:pPr marL="457200" lvl="0" indent="-330200" algn="l" rtl="0">
              <a:spcBef>
                <a:spcPts val="0"/>
              </a:spcBef>
              <a:spcAft>
                <a:spcPts val="0"/>
              </a:spcAft>
              <a:buSzPts val="1600"/>
              <a:buChar char="●"/>
            </a:pPr>
            <a:r>
              <a:rPr lang="en" sz="1600"/>
              <a:t>Average Software Engineer Cost - $1,700/week</a:t>
            </a:r>
            <a:endParaRPr sz="1600"/>
          </a:p>
          <a:p>
            <a:pPr marL="457200" lvl="0" indent="-330200" algn="l" rtl="0">
              <a:spcBef>
                <a:spcPts val="0"/>
              </a:spcBef>
              <a:spcAft>
                <a:spcPts val="0"/>
              </a:spcAft>
              <a:buSzPts val="1600"/>
              <a:buChar char="●"/>
            </a:pPr>
            <a:r>
              <a:rPr lang="en" sz="1600" b="1"/>
              <a:t>Cost of Personnel</a:t>
            </a:r>
            <a:r>
              <a:rPr lang="en" sz="1600"/>
              <a:t> - $24,780</a:t>
            </a:r>
            <a:endParaRPr sz="1600"/>
          </a:p>
          <a:p>
            <a:pPr marL="0" lvl="0" indent="0" algn="l" rtl="0">
              <a:lnSpc>
                <a:spcPct val="100000"/>
              </a:lnSpc>
              <a:spcBef>
                <a:spcPts val="1600"/>
              </a:spcBef>
              <a:spcAft>
                <a:spcPts val="0"/>
              </a:spcAft>
              <a:buNone/>
            </a:pPr>
            <a:endParaRPr sz="1600"/>
          </a:p>
          <a:p>
            <a:pPr marL="0" lvl="0" indent="0" algn="l" rtl="0">
              <a:lnSpc>
                <a:spcPct val="100000"/>
              </a:lnSpc>
              <a:spcBef>
                <a:spcPts val="0"/>
              </a:spcBef>
              <a:spcAft>
                <a:spcPts val="0"/>
              </a:spcAft>
              <a:buClr>
                <a:schemeClr val="dk1"/>
              </a:buClr>
              <a:buSzPts val="1100"/>
              <a:buFont typeface="Arial"/>
              <a:buNone/>
            </a:pPr>
            <a:endParaRPr sz="1600"/>
          </a:p>
        </p:txBody>
      </p:sp>
      <p:pic>
        <p:nvPicPr>
          <p:cNvPr id="2" name="Audio 1">
            <a:hlinkClick r:id="" action="ppaction://media"/>
            <a:extLst>
              <a:ext uri="{FF2B5EF4-FFF2-40B4-BE49-F238E27FC236}">
                <a16:creationId xmlns:a16="http://schemas.microsoft.com/office/drawing/2014/main" id="{0D8F6DE5-5337-44BF-A756-B396F94BB9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56"/>
    </mc:Choice>
    <mc:Fallback>
      <p:transition spd="slow" advTm="42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2 Presentation Agenda</a:t>
            </a:r>
            <a:endParaRPr/>
          </a:p>
        </p:txBody>
      </p:sp>
      <p:sp>
        <p:nvSpPr>
          <p:cNvPr id="72" name="Google Shape;72;p15"/>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Project Scheduling</a:t>
            </a:r>
            <a:endParaRPr/>
          </a:p>
          <a:p>
            <a:pPr marL="914400" lvl="1" indent="-317500" algn="l" rtl="0">
              <a:spcBef>
                <a:spcPts val="0"/>
              </a:spcBef>
              <a:spcAft>
                <a:spcPts val="0"/>
              </a:spcAft>
              <a:buSzPts val="1400"/>
              <a:buAutoNum type="alphaLcPeriod"/>
            </a:pPr>
            <a:r>
              <a:rPr lang="en"/>
              <a:t>Cost, Effort, and Price Estimation</a:t>
            </a:r>
            <a:endParaRPr/>
          </a:p>
          <a:p>
            <a:pPr marL="914400" lvl="1" indent="-317500" algn="l" rtl="0">
              <a:spcBef>
                <a:spcPts val="0"/>
              </a:spcBef>
              <a:spcAft>
                <a:spcPts val="0"/>
              </a:spcAft>
              <a:buSzPts val="1400"/>
              <a:buAutoNum type="alphaLcPeriod"/>
            </a:pPr>
            <a:r>
              <a:rPr lang="en"/>
              <a:t>Estimated Hardware Costs</a:t>
            </a:r>
            <a:endParaRPr/>
          </a:p>
          <a:p>
            <a:pPr marL="914400" lvl="1" indent="-317500" algn="l" rtl="0">
              <a:spcBef>
                <a:spcPts val="0"/>
              </a:spcBef>
              <a:spcAft>
                <a:spcPts val="0"/>
              </a:spcAft>
              <a:buSzPts val="1400"/>
              <a:buAutoNum type="alphaLcPeriod"/>
            </a:pPr>
            <a:r>
              <a:rPr lang="en"/>
              <a:t>Estimated Software Costs</a:t>
            </a:r>
            <a:endParaRPr/>
          </a:p>
          <a:p>
            <a:pPr marL="914400" lvl="1" indent="-317500" algn="l" rtl="0">
              <a:spcBef>
                <a:spcPts val="0"/>
              </a:spcBef>
              <a:spcAft>
                <a:spcPts val="0"/>
              </a:spcAft>
              <a:buSzPts val="1400"/>
              <a:buAutoNum type="alphaLcPeriod"/>
            </a:pPr>
            <a:r>
              <a:rPr lang="en"/>
              <a:t>Estimated Personnel Costs</a:t>
            </a:r>
            <a:endParaRPr/>
          </a:p>
          <a:p>
            <a:pPr marL="457200" lvl="0" indent="-342900" algn="l" rtl="0">
              <a:spcBef>
                <a:spcPts val="0"/>
              </a:spcBef>
              <a:spcAft>
                <a:spcPts val="0"/>
              </a:spcAft>
              <a:buSzPts val="1800"/>
              <a:buAutoNum type="arabicPeriod"/>
            </a:pPr>
            <a:r>
              <a:rPr lang="en"/>
              <a:t>Test Plan</a:t>
            </a:r>
            <a:endParaRPr/>
          </a:p>
          <a:p>
            <a:pPr marL="457200" lvl="0" indent="-342900" algn="l" rtl="0">
              <a:spcBef>
                <a:spcPts val="0"/>
              </a:spcBef>
              <a:spcAft>
                <a:spcPts val="0"/>
              </a:spcAft>
              <a:buSzPts val="1800"/>
              <a:buAutoNum type="arabicPeriod"/>
            </a:pPr>
            <a:r>
              <a:rPr lang="en"/>
              <a:t>(CalTool Presentation (?))</a:t>
            </a:r>
            <a:endParaRPr/>
          </a:p>
          <a:p>
            <a:pPr marL="457200" lvl="0" indent="-342900" algn="l" rtl="0">
              <a:spcBef>
                <a:spcPts val="0"/>
              </a:spcBef>
              <a:spcAft>
                <a:spcPts val="0"/>
              </a:spcAft>
              <a:buSzPts val="1800"/>
              <a:buAutoNum type="arabicPeriod"/>
            </a:pPr>
            <a:r>
              <a:rPr lang="en"/>
              <a:t>Comparison of Our Work with Similar Designs</a:t>
            </a:r>
            <a:endParaRPr/>
          </a:p>
          <a:p>
            <a:pPr marL="457200" lvl="0" indent="-342900" algn="l" rtl="0">
              <a:spcBef>
                <a:spcPts val="0"/>
              </a:spcBef>
              <a:spcAft>
                <a:spcPts val="0"/>
              </a:spcAft>
              <a:buSzPts val="1800"/>
              <a:buAutoNum type="arabicPeriod"/>
            </a:pPr>
            <a:r>
              <a:rPr lang="en"/>
              <a:t>Conclusion</a:t>
            </a:r>
            <a:endParaRPr/>
          </a:p>
          <a:p>
            <a:pPr marL="457200" lvl="0" indent="-342900" algn="l" rtl="0">
              <a:spcBef>
                <a:spcPts val="0"/>
              </a:spcBef>
              <a:spcAft>
                <a:spcPts val="0"/>
              </a:spcAft>
              <a:buSzPts val="1800"/>
              <a:buAutoNum type="arabicPeriod"/>
            </a:pPr>
            <a:r>
              <a:rPr lang="en"/>
              <a:t>References</a:t>
            </a:r>
            <a:endParaRPr/>
          </a:p>
        </p:txBody>
      </p:sp>
      <p:pic>
        <p:nvPicPr>
          <p:cNvPr id="3" name="Audio 2">
            <a:hlinkClick r:id="" action="ppaction://media"/>
            <a:extLst>
              <a:ext uri="{FF2B5EF4-FFF2-40B4-BE49-F238E27FC236}">
                <a16:creationId xmlns:a16="http://schemas.microsoft.com/office/drawing/2014/main" id="{BF9B6308-B8CC-4044-AEB6-F7A4689994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30"/>
    </mc:Choice>
    <mc:Fallback>
      <p:transition spd="slow" advTm="1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78" name="Google Shape;278;p4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used Java programming language, so we will be using Junit for our unit testing.</a:t>
            </a:r>
            <a:endParaRPr sz="2400"/>
          </a:p>
          <a:p>
            <a:pPr marL="0" lvl="0" indent="0" algn="l" rtl="0">
              <a:spcBef>
                <a:spcPts val="1600"/>
              </a:spcBef>
              <a:spcAft>
                <a:spcPts val="1600"/>
              </a:spcAft>
              <a:buNone/>
            </a:pPr>
            <a:endParaRPr sz="2400"/>
          </a:p>
        </p:txBody>
      </p:sp>
      <p:pic>
        <p:nvPicPr>
          <p:cNvPr id="279" name="Google Shape;279;p42"/>
          <p:cNvPicPr preferRelativeResize="0"/>
          <p:nvPr/>
        </p:nvPicPr>
        <p:blipFill>
          <a:blip r:embed="rId5">
            <a:alphaModFix/>
          </a:blip>
          <a:stretch>
            <a:fillRect/>
          </a:stretch>
        </p:blipFill>
        <p:spPr>
          <a:xfrm>
            <a:off x="827950" y="2317174"/>
            <a:ext cx="7246249" cy="2503250"/>
          </a:xfrm>
          <a:prstGeom prst="rect">
            <a:avLst/>
          </a:prstGeom>
          <a:noFill/>
          <a:ln>
            <a:noFill/>
          </a:ln>
        </p:spPr>
      </p:pic>
      <p:pic>
        <p:nvPicPr>
          <p:cNvPr id="2" name="Audio 1">
            <a:hlinkClick r:id="" action="ppaction://media"/>
            <a:extLst>
              <a:ext uri="{FF2B5EF4-FFF2-40B4-BE49-F238E27FC236}">
                <a16:creationId xmlns:a16="http://schemas.microsoft.com/office/drawing/2014/main" id="{65B51DEE-FCE3-4C8D-8DFF-5505D6BC7D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72"/>
    </mc:Choice>
    <mc:Fallback>
      <p:transition spd="slow" advTm="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85" name="Google Shape;285;p4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chose to test the Events class within our project.</a:t>
            </a:r>
            <a:endParaRPr sz="2400"/>
          </a:p>
          <a:p>
            <a:pPr marL="457200" lvl="0" indent="-381000" algn="l" rtl="0">
              <a:spcBef>
                <a:spcPts val="0"/>
              </a:spcBef>
              <a:spcAft>
                <a:spcPts val="0"/>
              </a:spcAft>
              <a:buSzPts val="2400"/>
              <a:buChar char="●"/>
            </a:pPr>
            <a:r>
              <a:rPr lang="en" sz="2400"/>
              <a:t>These are the test cases generated:</a:t>
            </a:r>
            <a:endParaRPr sz="2400"/>
          </a:p>
          <a:p>
            <a:pPr marL="914400" lvl="0" indent="-381000" algn="l" rtl="0">
              <a:spcBef>
                <a:spcPts val="0"/>
              </a:spcBef>
              <a:spcAft>
                <a:spcPts val="0"/>
              </a:spcAft>
              <a:buSzPts val="2400"/>
              <a:buAutoNum type="arabicPeriod"/>
            </a:pPr>
            <a:r>
              <a:rPr lang="en" sz="2400"/>
              <a:t>Testing if events add correctly (instantiation)</a:t>
            </a:r>
            <a:endParaRPr sz="2400"/>
          </a:p>
          <a:p>
            <a:pPr marL="914400" lvl="0" indent="-381000" algn="l" rtl="0">
              <a:spcBef>
                <a:spcPts val="0"/>
              </a:spcBef>
              <a:spcAft>
                <a:spcPts val="0"/>
              </a:spcAft>
              <a:buSzPts val="2400"/>
              <a:buAutoNum type="arabicPeriod"/>
            </a:pPr>
            <a:r>
              <a:rPr lang="en" sz="2400"/>
              <a:t>Testing if only valid events are added correctly (and an exception is thrown otherwise).</a:t>
            </a:r>
            <a:endParaRPr sz="2400"/>
          </a:p>
          <a:p>
            <a:pPr marL="914400" lvl="0" indent="-381000" algn="l" rtl="0">
              <a:spcBef>
                <a:spcPts val="0"/>
              </a:spcBef>
              <a:spcAft>
                <a:spcPts val="0"/>
              </a:spcAft>
              <a:buSzPts val="2400"/>
              <a:buAutoNum type="arabicPeriod"/>
            </a:pPr>
            <a:r>
              <a:rPr lang="en" sz="2400"/>
              <a:t>Testing if event attributes are added correctly</a:t>
            </a:r>
            <a:endParaRPr sz="2400"/>
          </a:p>
          <a:p>
            <a:pPr marL="914400" lvl="0" indent="-381000" algn="l" rtl="0">
              <a:spcBef>
                <a:spcPts val="0"/>
              </a:spcBef>
              <a:spcAft>
                <a:spcPts val="0"/>
              </a:spcAft>
              <a:buSzPts val="2400"/>
              <a:buAutoNum type="arabicPeriod"/>
            </a:pPr>
            <a:r>
              <a:rPr lang="en" sz="2400"/>
              <a:t>Checking if time conflicts are checked correctly</a:t>
            </a:r>
            <a:endParaRPr sz="2400"/>
          </a:p>
          <a:p>
            <a:pPr marL="914400" lvl="0" indent="-381000" algn="l" rtl="0">
              <a:spcBef>
                <a:spcPts val="0"/>
              </a:spcBef>
              <a:spcAft>
                <a:spcPts val="0"/>
              </a:spcAft>
              <a:buSzPts val="2400"/>
              <a:buAutoNum type="arabicPeriod"/>
            </a:pPr>
            <a:r>
              <a:rPr lang="en" sz="2400"/>
              <a:t>Testing to see if events can be cleared without any errors. </a:t>
            </a:r>
            <a:endParaRPr sz="2400"/>
          </a:p>
        </p:txBody>
      </p:sp>
      <p:pic>
        <p:nvPicPr>
          <p:cNvPr id="2" name="Audio 1">
            <a:hlinkClick r:id="" action="ppaction://media"/>
            <a:extLst>
              <a:ext uri="{FF2B5EF4-FFF2-40B4-BE49-F238E27FC236}">
                <a16:creationId xmlns:a16="http://schemas.microsoft.com/office/drawing/2014/main" id="{96FF3F64-390B-49E3-8A23-D1BF5D243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018"/>
    </mc:Choice>
    <mc:Fallback>
      <p:transition spd="slow" advTm="2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Testing if events add correctly (instantiation)</a:t>
            </a:r>
            <a:endParaRPr sz="2000"/>
          </a:p>
        </p:txBody>
      </p:sp>
      <p:sp>
        <p:nvSpPr>
          <p:cNvPr id="291" name="Google Shape;291;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2" name="Google Shape;292;p44"/>
          <p:cNvPicPr preferRelativeResize="0"/>
          <p:nvPr/>
        </p:nvPicPr>
        <p:blipFill>
          <a:blip r:embed="rId5">
            <a:alphaModFix/>
          </a:blip>
          <a:stretch>
            <a:fillRect/>
          </a:stretch>
        </p:blipFill>
        <p:spPr>
          <a:xfrm>
            <a:off x="335075" y="1496599"/>
            <a:ext cx="8473826" cy="1910425"/>
          </a:xfrm>
          <a:prstGeom prst="rect">
            <a:avLst/>
          </a:prstGeom>
          <a:noFill/>
          <a:ln>
            <a:noFill/>
          </a:ln>
        </p:spPr>
      </p:pic>
      <p:pic>
        <p:nvPicPr>
          <p:cNvPr id="2" name="Audio 1">
            <a:hlinkClick r:id="" action="ppaction://media"/>
            <a:extLst>
              <a:ext uri="{FF2B5EF4-FFF2-40B4-BE49-F238E27FC236}">
                <a16:creationId xmlns:a16="http://schemas.microsoft.com/office/drawing/2014/main" id="{048AC237-2E3C-44B4-8671-39122ACF9D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61"/>
    </mc:Choice>
    <mc:Fallback>
      <p:transition spd="slow" advTm="1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2. Testing if only valid events are added correctly</a:t>
            </a:r>
            <a:endParaRPr sz="2000"/>
          </a:p>
        </p:txBody>
      </p:sp>
      <p:sp>
        <p:nvSpPr>
          <p:cNvPr id="298" name="Google Shape;298;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9" name="Google Shape;299;p45"/>
          <p:cNvPicPr preferRelativeResize="0"/>
          <p:nvPr/>
        </p:nvPicPr>
        <p:blipFill>
          <a:blip r:embed="rId5">
            <a:alphaModFix/>
          </a:blip>
          <a:stretch>
            <a:fillRect/>
          </a:stretch>
        </p:blipFill>
        <p:spPr>
          <a:xfrm>
            <a:off x="458300" y="1691951"/>
            <a:ext cx="8307400" cy="1835175"/>
          </a:xfrm>
          <a:prstGeom prst="rect">
            <a:avLst/>
          </a:prstGeom>
          <a:noFill/>
          <a:ln>
            <a:noFill/>
          </a:ln>
        </p:spPr>
      </p:pic>
      <p:pic>
        <p:nvPicPr>
          <p:cNvPr id="2" name="Audio 1">
            <a:hlinkClick r:id="" action="ppaction://media"/>
            <a:extLst>
              <a:ext uri="{FF2B5EF4-FFF2-40B4-BE49-F238E27FC236}">
                <a16:creationId xmlns:a16="http://schemas.microsoft.com/office/drawing/2014/main" id="{DC73390F-12D5-4710-B8F6-13EFFAAA0F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93"/>
    </mc:Choice>
    <mc:Fallback>
      <p:transition spd="slow" advTm="11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 Testing if event attributes are added correctly</a:t>
            </a:r>
            <a:endParaRPr sz="2000"/>
          </a:p>
        </p:txBody>
      </p:sp>
      <p:sp>
        <p:nvSpPr>
          <p:cNvPr id="305" name="Google Shape;305;p4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306" name="Google Shape;306;p46"/>
          <p:cNvPicPr preferRelativeResize="0"/>
          <p:nvPr/>
        </p:nvPicPr>
        <p:blipFill>
          <a:blip r:embed="rId5">
            <a:alphaModFix/>
          </a:blip>
          <a:stretch>
            <a:fillRect/>
          </a:stretch>
        </p:blipFill>
        <p:spPr>
          <a:xfrm>
            <a:off x="235175" y="1598188"/>
            <a:ext cx="8673651" cy="1947125"/>
          </a:xfrm>
          <a:prstGeom prst="rect">
            <a:avLst/>
          </a:prstGeom>
          <a:noFill/>
          <a:ln>
            <a:noFill/>
          </a:ln>
        </p:spPr>
      </p:pic>
      <p:pic>
        <p:nvPicPr>
          <p:cNvPr id="2" name="Audio 1">
            <a:hlinkClick r:id="" action="ppaction://media"/>
            <a:extLst>
              <a:ext uri="{FF2B5EF4-FFF2-40B4-BE49-F238E27FC236}">
                <a16:creationId xmlns:a16="http://schemas.microsoft.com/office/drawing/2014/main" id="{BF8C3D0B-7A5E-4334-B41B-35FAEF35D0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04"/>
    </mc:Choice>
    <mc:Fallback>
      <p:transition spd="slow" advTm="17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t>4. Checking if time conflicts are checked correctly</a:t>
            </a:r>
            <a:endParaRPr sz="3600"/>
          </a:p>
        </p:txBody>
      </p:sp>
      <p:pic>
        <p:nvPicPr>
          <p:cNvPr id="312" name="Google Shape;312;p47"/>
          <p:cNvPicPr preferRelativeResize="0"/>
          <p:nvPr/>
        </p:nvPicPr>
        <p:blipFill>
          <a:blip r:embed="rId5">
            <a:alphaModFix/>
          </a:blip>
          <a:stretch>
            <a:fillRect/>
          </a:stretch>
        </p:blipFill>
        <p:spPr>
          <a:xfrm>
            <a:off x="200025" y="1704975"/>
            <a:ext cx="8743950" cy="1733550"/>
          </a:xfrm>
          <a:prstGeom prst="rect">
            <a:avLst/>
          </a:prstGeom>
          <a:noFill/>
          <a:ln>
            <a:noFill/>
          </a:ln>
        </p:spPr>
      </p:pic>
      <p:pic>
        <p:nvPicPr>
          <p:cNvPr id="2" name="Audio 1">
            <a:hlinkClick r:id="" action="ppaction://media"/>
            <a:extLst>
              <a:ext uri="{FF2B5EF4-FFF2-40B4-BE49-F238E27FC236}">
                <a16:creationId xmlns:a16="http://schemas.microsoft.com/office/drawing/2014/main" id="{E52D3774-33A8-4BC3-8CC2-3792DD9F93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24"/>
    </mc:Choice>
    <mc:Fallback>
      <p:transition spd="slow" advTm="1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 Testing to see if events can be cleared without any errors.</a:t>
            </a:r>
            <a:endParaRPr sz="3600"/>
          </a:p>
        </p:txBody>
      </p:sp>
      <p:pic>
        <p:nvPicPr>
          <p:cNvPr id="318" name="Google Shape;318;p48"/>
          <p:cNvPicPr preferRelativeResize="0"/>
          <p:nvPr/>
        </p:nvPicPr>
        <p:blipFill>
          <a:blip r:embed="rId5">
            <a:alphaModFix/>
          </a:blip>
          <a:stretch>
            <a:fillRect/>
          </a:stretch>
        </p:blipFill>
        <p:spPr>
          <a:xfrm>
            <a:off x="597425" y="1327350"/>
            <a:ext cx="8039100" cy="2752725"/>
          </a:xfrm>
          <a:prstGeom prst="rect">
            <a:avLst/>
          </a:prstGeom>
          <a:noFill/>
          <a:ln>
            <a:noFill/>
          </a:ln>
        </p:spPr>
      </p:pic>
      <p:pic>
        <p:nvPicPr>
          <p:cNvPr id="2" name="Audio 1">
            <a:hlinkClick r:id="" action="ppaction://media"/>
            <a:extLst>
              <a:ext uri="{FF2B5EF4-FFF2-40B4-BE49-F238E27FC236}">
                <a16:creationId xmlns:a16="http://schemas.microsoft.com/office/drawing/2014/main" id="{ADA625AC-4951-4AA4-B3FE-F73EA1361C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77"/>
    </mc:Choice>
    <mc:Fallback>
      <p:transition spd="slow" advTm="1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p:nvPr/>
        </p:nvSpPr>
        <p:spPr>
          <a:xfrm>
            <a:off x="4572000" y="-7412"/>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325" name="Google Shape;325;p49"/>
          <p:cNvSpPr txBox="1">
            <a:spLocks noGrp="1"/>
          </p:cNvSpPr>
          <p:nvPr>
            <p:ph type="body" idx="1"/>
          </p:nvPr>
        </p:nvSpPr>
        <p:spPr>
          <a:xfrm>
            <a:off x="311700" y="1171600"/>
            <a:ext cx="41223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Result of unit testing the Events class with Junit</a:t>
            </a:r>
            <a:endParaRPr sz="2400"/>
          </a:p>
          <a:p>
            <a:pPr marL="457200" lvl="0" indent="-381000" algn="l" rtl="0">
              <a:spcBef>
                <a:spcPts val="0"/>
              </a:spcBef>
              <a:spcAft>
                <a:spcPts val="0"/>
              </a:spcAft>
              <a:buSzPts val="2400"/>
              <a:buChar char="●"/>
            </a:pPr>
            <a:r>
              <a:rPr lang="en" sz="2400"/>
              <a:t>Results showed everything was successful</a:t>
            </a:r>
            <a:endParaRPr sz="2400"/>
          </a:p>
        </p:txBody>
      </p:sp>
      <p:pic>
        <p:nvPicPr>
          <p:cNvPr id="326" name="Google Shape;326;p49"/>
          <p:cNvPicPr preferRelativeResize="0"/>
          <p:nvPr/>
        </p:nvPicPr>
        <p:blipFill>
          <a:blip r:embed="rId5">
            <a:alphaModFix/>
          </a:blip>
          <a:stretch>
            <a:fillRect/>
          </a:stretch>
        </p:blipFill>
        <p:spPr>
          <a:xfrm>
            <a:off x="4796775" y="665026"/>
            <a:ext cx="4122451" cy="3798649"/>
          </a:xfrm>
          <a:prstGeom prst="rect">
            <a:avLst/>
          </a:prstGeom>
          <a:noFill/>
          <a:ln>
            <a:noFill/>
          </a:ln>
        </p:spPr>
      </p:pic>
      <p:pic>
        <p:nvPicPr>
          <p:cNvPr id="2" name="Audio 1">
            <a:hlinkClick r:id="" action="ppaction://media"/>
            <a:extLst>
              <a:ext uri="{FF2B5EF4-FFF2-40B4-BE49-F238E27FC236}">
                <a16:creationId xmlns:a16="http://schemas.microsoft.com/office/drawing/2014/main" id="{256A572D-3802-488F-B94F-6A14576628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94"/>
    </mc:Choice>
    <mc:Fallback>
      <p:transition spd="slow" advTm="9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2" name="Google Shape;332;p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a:t>
            </a:r>
            <a:endParaRPr/>
          </a:p>
          <a:p>
            <a:pPr marL="457200" lvl="0" indent="-342900" algn="l" rtl="0">
              <a:spcBef>
                <a:spcPts val="1600"/>
              </a:spcBef>
              <a:spcAft>
                <a:spcPts val="0"/>
              </a:spcAft>
              <a:buSzPts val="1800"/>
              <a:buChar char="●"/>
            </a:pPr>
            <a:r>
              <a:rPr lang="en"/>
              <a:t>Similar Design</a:t>
            </a:r>
            <a:endParaRPr/>
          </a:p>
          <a:p>
            <a:pPr marL="457200" lvl="0" indent="-342900" algn="l" rtl="0">
              <a:spcBef>
                <a:spcPts val="0"/>
              </a:spcBef>
              <a:spcAft>
                <a:spcPts val="0"/>
              </a:spcAft>
              <a:buSzPts val="1800"/>
              <a:buChar char="●"/>
            </a:pPr>
            <a:r>
              <a:rPr lang="en"/>
              <a:t>Extended use cases</a:t>
            </a:r>
            <a:endParaRPr/>
          </a:p>
          <a:p>
            <a:pPr marL="914400" lvl="1" indent="-317500" algn="l" rtl="0">
              <a:spcBef>
                <a:spcPts val="0"/>
              </a:spcBef>
              <a:spcAft>
                <a:spcPts val="0"/>
              </a:spcAft>
              <a:buSzPts val="1400"/>
              <a:buChar char="○"/>
            </a:pPr>
            <a:r>
              <a:rPr lang="en"/>
              <a:t>Gives users ability to plan with others</a:t>
            </a:r>
            <a:endParaRPr/>
          </a:p>
          <a:p>
            <a:pPr marL="457200" lvl="0" indent="-342900" algn="l" rtl="0">
              <a:spcBef>
                <a:spcPts val="0"/>
              </a:spcBef>
              <a:spcAft>
                <a:spcPts val="0"/>
              </a:spcAft>
              <a:buSzPts val="1800"/>
              <a:buChar char="●"/>
            </a:pPr>
            <a:r>
              <a:rPr lang="en"/>
              <a:t>Developed by larger company</a:t>
            </a:r>
            <a:endParaRPr/>
          </a:p>
          <a:p>
            <a:pPr marL="0" lvl="0" indent="0" algn="l" rtl="0">
              <a:spcBef>
                <a:spcPts val="1600"/>
              </a:spcBef>
              <a:spcAft>
                <a:spcPts val="0"/>
              </a:spcAft>
              <a:buNone/>
            </a:pPr>
            <a:r>
              <a:rPr lang="en"/>
              <a:t>CalTool</a:t>
            </a:r>
            <a:endParaRPr/>
          </a:p>
          <a:p>
            <a:pPr marL="457200" lvl="0" indent="-342900" algn="l" rtl="0">
              <a:spcBef>
                <a:spcPts val="1600"/>
              </a:spcBef>
              <a:spcAft>
                <a:spcPts val="0"/>
              </a:spcAft>
              <a:buSzPts val="1800"/>
              <a:buChar char="●"/>
            </a:pPr>
            <a:r>
              <a:rPr lang="en"/>
              <a:t>Focused on single user planning</a:t>
            </a:r>
            <a:endParaRPr/>
          </a:p>
          <a:p>
            <a:pPr marL="457200" lvl="0" indent="-342900" algn="l" rtl="0">
              <a:spcBef>
                <a:spcPts val="0"/>
              </a:spcBef>
              <a:spcAft>
                <a:spcPts val="0"/>
              </a:spcAft>
              <a:buSzPts val="1800"/>
              <a:buChar char="●"/>
            </a:pPr>
            <a:r>
              <a:rPr lang="en"/>
              <a:t>More simplistic use cases</a:t>
            </a:r>
            <a:endParaRPr/>
          </a:p>
        </p:txBody>
      </p:sp>
      <p:pic>
        <p:nvPicPr>
          <p:cNvPr id="2" name="Audio 1">
            <a:hlinkClick r:id="" action="ppaction://media"/>
            <a:extLst>
              <a:ext uri="{FF2B5EF4-FFF2-40B4-BE49-F238E27FC236}">
                <a16:creationId xmlns:a16="http://schemas.microsoft.com/office/drawing/2014/main" id="{82730A88-1739-4E95-8ABA-E7B1301D35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594"/>
    </mc:Choice>
    <mc:Fallback>
      <p:transition spd="slow" advTm="5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8" name="Google Shape;338;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							CalTool</a:t>
            </a:r>
            <a:endParaRPr/>
          </a:p>
          <a:p>
            <a:pPr marL="0" lvl="0" indent="0" algn="l" rtl="0">
              <a:spcBef>
                <a:spcPts val="1600"/>
              </a:spcBef>
              <a:spcAft>
                <a:spcPts val="1600"/>
              </a:spcAft>
              <a:buNone/>
            </a:pPr>
            <a:endParaRPr/>
          </a:p>
        </p:txBody>
      </p:sp>
      <p:pic>
        <p:nvPicPr>
          <p:cNvPr id="339" name="Google Shape;339;p51"/>
          <p:cNvPicPr preferRelativeResize="0"/>
          <p:nvPr/>
        </p:nvPicPr>
        <p:blipFill>
          <a:blip r:embed="rId5">
            <a:alphaModFix/>
          </a:blip>
          <a:stretch>
            <a:fillRect/>
          </a:stretch>
        </p:blipFill>
        <p:spPr>
          <a:xfrm>
            <a:off x="412175" y="1717125"/>
            <a:ext cx="4031076" cy="2744675"/>
          </a:xfrm>
          <a:prstGeom prst="rect">
            <a:avLst/>
          </a:prstGeom>
          <a:noFill/>
          <a:ln>
            <a:noFill/>
          </a:ln>
        </p:spPr>
      </p:pic>
      <p:sp>
        <p:nvSpPr>
          <p:cNvPr id="340" name="Google Shape;340;p51"/>
          <p:cNvSpPr txBox="1"/>
          <p:nvPr/>
        </p:nvSpPr>
        <p:spPr>
          <a:xfrm>
            <a:off x="412175"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1: Outlook Monthly View</a:t>
            </a:r>
            <a:endParaRPr sz="1000">
              <a:latin typeface="Old Standard TT"/>
              <a:ea typeface="Old Standard TT"/>
              <a:cs typeface="Old Standard TT"/>
              <a:sym typeface="Old Standard TT"/>
            </a:endParaRPr>
          </a:p>
          <a:p>
            <a:pPr marL="0" lvl="0" indent="0" algn="l" rtl="0">
              <a:spcBef>
                <a:spcPts val="0"/>
              </a:spcBef>
              <a:spcAft>
                <a:spcPts val="0"/>
              </a:spcAft>
              <a:buNone/>
            </a:pPr>
            <a:r>
              <a:rPr lang="en" sz="1000">
                <a:latin typeface="Old Standard TT"/>
                <a:ea typeface="Old Standard TT"/>
                <a:cs typeface="Old Standard TT"/>
                <a:sym typeface="Old Standard TT"/>
              </a:rPr>
              <a:t>Source: [1]</a:t>
            </a:r>
            <a:endParaRPr sz="1000">
              <a:latin typeface="Old Standard TT"/>
              <a:ea typeface="Old Standard TT"/>
              <a:cs typeface="Old Standard TT"/>
              <a:sym typeface="Old Standard TT"/>
            </a:endParaRPr>
          </a:p>
        </p:txBody>
      </p:sp>
      <p:sp>
        <p:nvSpPr>
          <p:cNvPr id="341" name="Google Shape;341;p51"/>
          <p:cNvSpPr txBox="1"/>
          <p:nvPr/>
        </p:nvSpPr>
        <p:spPr>
          <a:xfrm>
            <a:off x="4811500"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2: CalTool Monthly View</a:t>
            </a:r>
            <a:endParaRPr sz="1000">
              <a:latin typeface="Old Standard TT"/>
              <a:ea typeface="Old Standard TT"/>
              <a:cs typeface="Old Standard TT"/>
              <a:sym typeface="Old Standard TT"/>
            </a:endParaRPr>
          </a:p>
        </p:txBody>
      </p:sp>
      <p:pic>
        <p:nvPicPr>
          <p:cNvPr id="342" name="Google Shape;342;p51"/>
          <p:cNvPicPr preferRelativeResize="0"/>
          <p:nvPr/>
        </p:nvPicPr>
        <p:blipFill>
          <a:blip r:embed="rId6">
            <a:alphaModFix/>
          </a:blip>
          <a:stretch>
            <a:fillRect/>
          </a:stretch>
        </p:blipFill>
        <p:spPr>
          <a:xfrm>
            <a:off x="4779800" y="1717125"/>
            <a:ext cx="4031076" cy="2744676"/>
          </a:xfrm>
          <a:prstGeom prst="rect">
            <a:avLst/>
          </a:prstGeom>
          <a:noFill/>
          <a:ln>
            <a:noFill/>
          </a:ln>
        </p:spPr>
      </p:pic>
      <p:pic>
        <p:nvPicPr>
          <p:cNvPr id="2" name="Audio 1">
            <a:hlinkClick r:id="" action="ppaction://media"/>
            <a:extLst>
              <a:ext uri="{FF2B5EF4-FFF2-40B4-BE49-F238E27FC236}">
                <a16:creationId xmlns:a16="http://schemas.microsoft.com/office/drawing/2014/main" id="{7ACF7539-4869-4C46-9824-0AD8ACAC3B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31"/>
    </mc:Choice>
    <mc:Fallback>
      <p:transition spd="slow" advTm="1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1</a:t>
            </a:r>
            <a:endParaRPr/>
          </a:p>
        </p:txBody>
      </p:sp>
      <p:pic>
        <p:nvPicPr>
          <p:cNvPr id="3" name="Audio 2">
            <a:hlinkClick r:id="" action="ppaction://media"/>
            <a:extLst>
              <a:ext uri="{FF2B5EF4-FFF2-40B4-BE49-F238E27FC236}">
                <a16:creationId xmlns:a16="http://schemas.microsoft.com/office/drawing/2014/main" id="{FFCB2155-2FAF-4D4D-8102-4ADF0518B8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2"/>
    </mc:Choice>
    <mc:Fallback>
      <p:transition spd="slow" advTm="3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48" name="Google Shape;348;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CalTool was more complex than we thought</a:t>
            </a:r>
            <a:endParaRPr/>
          </a:p>
          <a:p>
            <a:pPr marL="914400" lvl="1" indent="-317500" algn="l" rtl="0">
              <a:spcBef>
                <a:spcPts val="0"/>
              </a:spcBef>
              <a:spcAft>
                <a:spcPts val="0"/>
              </a:spcAft>
              <a:buSzPts val="1400"/>
              <a:buChar char="○"/>
            </a:pPr>
            <a:r>
              <a:rPr lang="en"/>
              <a:t>Required 4 additional classes</a:t>
            </a:r>
            <a:endParaRPr/>
          </a:p>
          <a:p>
            <a:pPr marL="914400" lvl="1" indent="-317500" algn="l" rtl="0">
              <a:spcBef>
                <a:spcPts val="0"/>
              </a:spcBef>
              <a:spcAft>
                <a:spcPts val="0"/>
              </a:spcAft>
              <a:buSzPts val="1400"/>
              <a:buChar char="○"/>
            </a:pPr>
            <a:r>
              <a:rPr lang="en"/>
              <a:t>Difficult to make good looking GUI in Java </a:t>
            </a:r>
            <a:endParaRPr/>
          </a:p>
          <a:p>
            <a:pPr marL="914400" lvl="1" indent="-317500" algn="l" rtl="0">
              <a:spcBef>
                <a:spcPts val="0"/>
              </a:spcBef>
              <a:spcAft>
                <a:spcPts val="0"/>
              </a:spcAft>
              <a:buSzPts val="1400"/>
              <a:buChar char="○"/>
            </a:pPr>
            <a:r>
              <a:rPr lang="en"/>
              <a:t>Did not realize JUnit testing was required</a:t>
            </a:r>
            <a:endParaRPr/>
          </a:p>
          <a:p>
            <a:pPr marL="457200" lvl="0" indent="-342900" algn="l" rtl="0">
              <a:spcBef>
                <a:spcPts val="0"/>
              </a:spcBef>
              <a:spcAft>
                <a:spcPts val="0"/>
              </a:spcAft>
              <a:buSzPts val="1800"/>
              <a:buChar char="●"/>
            </a:pPr>
            <a:r>
              <a:rPr lang="en"/>
              <a:t>Initial motivation was to help plan/schedule our semester</a:t>
            </a:r>
            <a:endParaRPr/>
          </a:p>
          <a:p>
            <a:pPr marL="914400" lvl="1" indent="-317500" algn="l" rtl="0">
              <a:spcBef>
                <a:spcPts val="0"/>
              </a:spcBef>
              <a:spcAft>
                <a:spcPts val="0"/>
              </a:spcAft>
              <a:buSzPts val="1400"/>
              <a:buChar char="○"/>
            </a:pPr>
            <a:r>
              <a:rPr lang="en"/>
              <a:t>Calendar software would help with time management</a:t>
            </a:r>
            <a:endParaRPr/>
          </a:p>
          <a:p>
            <a:pPr marL="457200" lvl="0" indent="-342900" algn="l" rtl="0">
              <a:spcBef>
                <a:spcPts val="0"/>
              </a:spcBef>
              <a:spcAft>
                <a:spcPts val="0"/>
              </a:spcAft>
              <a:buSzPts val="1800"/>
              <a:buChar char="●"/>
            </a:pPr>
            <a:r>
              <a:rPr lang="en"/>
              <a:t>Single user ease of use will be helpful to our fellow classmates to plan for their semesters</a:t>
            </a:r>
            <a:endParaRPr/>
          </a:p>
        </p:txBody>
      </p:sp>
      <p:pic>
        <p:nvPicPr>
          <p:cNvPr id="2" name="Audio 1">
            <a:hlinkClick r:id="" action="ppaction://media"/>
            <a:extLst>
              <a:ext uri="{FF2B5EF4-FFF2-40B4-BE49-F238E27FC236}">
                <a16:creationId xmlns:a16="http://schemas.microsoft.com/office/drawing/2014/main" id="{E7FAC867-5A6D-426A-85BE-CB7239D18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59"/>
    </mc:Choice>
    <mc:Fallback>
      <p:transition spd="slow" advTm="35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4" name="Google Shape;354;p5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a:t>[1]	M. Hassan, “Microsoft adds a Family Calendar to Outlook on Windows 10, Android, iOS and more,” MSPoweruser, 21-Apr-2017. [Online]. Available: https://mspoweruser.com/microsoft-adds-family-calendar-outlook-windows-10-android-ios/. [Accessed: 12-Apr-2020].</a:t>
            </a:r>
            <a:endParaRPr sz="1200"/>
          </a:p>
          <a:p>
            <a:pPr marL="457200" lvl="0" indent="-457200" algn="l" rtl="0">
              <a:spcBef>
                <a:spcPts val="1600"/>
              </a:spcBef>
              <a:spcAft>
                <a:spcPts val="0"/>
              </a:spcAft>
              <a:buNone/>
            </a:pPr>
            <a:r>
              <a:rPr lang="en" sz="1200"/>
              <a:t> [2]  	“Introduction to the Outlook Calendar,” Outlook. [Online]. Available: https://support.office.com/en-us/article/introduction-to-the-outlook-calendar-d94c5203-77c7-48ec-90a5-2e2bc10bd6f8. [Accessed: 10-Apr-2020].</a:t>
            </a:r>
            <a:endParaRPr sz="1200"/>
          </a:p>
          <a:p>
            <a:pPr marL="457200" lvl="0" indent="-457200" algn="l" rtl="0">
              <a:spcBef>
                <a:spcPts val="1600"/>
              </a:spcBef>
              <a:spcAft>
                <a:spcPts val="1600"/>
              </a:spcAft>
              <a:buNone/>
            </a:pPr>
            <a:r>
              <a:rPr lang="en" sz="1200"/>
              <a:t> [3] 	“Change how you view your Outlook calendar,” Outlook. [Online]. Available: https://support.office.com/en-us/article/change-how-you-view-your-outlook-calendar-a4e0dfd2-89a1-4770-9197-a3e786f4cd8f. [Accessed: 10-Apr-2020].</a:t>
            </a:r>
            <a:endParaRPr sz="1200"/>
          </a:p>
        </p:txBody>
      </p:sp>
      <p:pic>
        <p:nvPicPr>
          <p:cNvPr id="2" name="Audio 1">
            <a:hlinkClick r:id="" action="ppaction://media"/>
            <a:extLst>
              <a:ext uri="{FF2B5EF4-FFF2-40B4-BE49-F238E27FC236}">
                <a16:creationId xmlns:a16="http://schemas.microsoft.com/office/drawing/2014/main" id="{83EB9294-4C67-4D28-804A-ABF754C157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9"/>
    </mc:Choice>
    <mc:Fallback>
      <p:transition spd="slow" advTm="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83" name="Google Shape;83;p17"/>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Project name:	 CalTool</a:t>
            </a:r>
            <a:endParaRPr/>
          </a:p>
          <a:p>
            <a:pPr marL="0" lvl="0" indent="0" algn="l" rtl="0">
              <a:lnSpc>
                <a:spcPct val="100000"/>
              </a:lnSpc>
              <a:spcBef>
                <a:spcPts val="1600"/>
              </a:spcBef>
              <a:spcAft>
                <a:spcPts val="0"/>
              </a:spcAft>
              <a:buNone/>
            </a:pPr>
            <a:r>
              <a:rPr lang="en"/>
              <a:t>Team Members:	Yousuf Jazzar</a:t>
            </a:r>
            <a:endParaRPr/>
          </a:p>
          <a:p>
            <a:pPr marL="0" lvl="0" indent="0" algn="l" rtl="0">
              <a:lnSpc>
                <a:spcPct val="100000"/>
              </a:lnSpc>
              <a:spcBef>
                <a:spcPts val="1600"/>
              </a:spcBef>
              <a:spcAft>
                <a:spcPts val="0"/>
              </a:spcAft>
              <a:buNone/>
            </a:pPr>
            <a:r>
              <a:rPr lang="en"/>
              <a:t>				Christopher Oliva</a:t>
            </a:r>
            <a:endParaRPr/>
          </a:p>
          <a:p>
            <a:pPr marL="0" lvl="0" indent="0" algn="l" rtl="0">
              <a:lnSpc>
                <a:spcPct val="100000"/>
              </a:lnSpc>
              <a:spcBef>
                <a:spcPts val="1600"/>
              </a:spcBef>
              <a:spcAft>
                <a:spcPts val="0"/>
              </a:spcAft>
              <a:buNone/>
            </a:pPr>
            <a:r>
              <a:rPr lang="en"/>
              <a:t>				Kyle Custodio</a:t>
            </a:r>
            <a:endParaRPr/>
          </a:p>
          <a:p>
            <a:pPr marL="0" lvl="0" indent="0" algn="l" rtl="0">
              <a:lnSpc>
                <a:spcPct val="100000"/>
              </a:lnSpc>
              <a:spcBef>
                <a:spcPts val="1600"/>
              </a:spcBef>
              <a:spcAft>
                <a:spcPts val="0"/>
              </a:spcAft>
              <a:buNone/>
            </a:pPr>
            <a:r>
              <a:rPr lang="en"/>
              <a:t>				Kent Templin</a:t>
            </a:r>
            <a:endParaRPr/>
          </a:p>
          <a:p>
            <a:pPr marL="0" lvl="0" indent="0" algn="l" rtl="0">
              <a:lnSpc>
                <a:spcPct val="100000"/>
              </a:lnSpc>
              <a:spcBef>
                <a:spcPts val="1600"/>
              </a:spcBef>
              <a:spcAft>
                <a:spcPts val="0"/>
              </a:spcAft>
              <a:buNone/>
            </a:pPr>
            <a:r>
              <a:rPr lang="en"/>
              <a:t>				Piyush Mewada</a:t>
            </a:r>
            <a:endParaRPr/>
          </a:p>
          <a:p>
            <a:pPr marL="0" lvl="0" indent="0" algn="l" rtl="0">
              <a:lnSpc>
                <a:spcPct val="100000"/>
              </a:lnSpc>
              <a:spcBef>
                <a:spcPts val="1600"/>
              </a:spcBef>
              <a:spcAft>
                <a:spcPts val="0"/>
              </a:spcAft>
              <a:buNone/>
            </a:pPr>
            <a:r>
              <a:rPr lang="en"/>
              <a:t>				Kason Alstatt</a:t>
            </a:r>
            <a:endParaRPr/>
          </a:p>
          <a:p>
            <a:pPr marL="0" lvl="0" indent="0" algn="l" rtl="0">
              <a:lnSpc>
                <a:spcPct val="100000"/>
              </a:lnSpc>
              <a:spcBef>
                <a:spcPts val="1600"/>
              </a:spcBef>
              <a:spcAft>
                <a:spcPts val="1600"/>
              </a:spcAft>
              <a:buNone/>
            </a:pPr>
            <a:r>
              <a:rPr lang="en"/>
              <a:t>				Albert Jean</a:t>
            </a:r>
            <a:endParaRPr/>
          </a:p>
        </p:txBody>
      </p:sp>
      <p:pic>
        <p:nvPicPr>
          <p:cNvPr id="2" name="Audio 1">
            <a:hlinkClick r:id="" action="ppaction://media"/>
            <a:extLst>
              <a:ext uri="{FF2B5EF4-FFF2-40B4-BE49-F238E27FC236}">
                <a16:creationId xmlns:a16="http://schemas.microsoft.com/office/drawing/2014/main" id="{C0DC9A24-8C66-4709-8A5A-73053D629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13"/>
    </mc:Choice>
    <mc:Fallback>
      <p:transition spd="slow" advTm="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Process Model</a:t>
            </a:r>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Incremental Process Model</a:t>
            </a:r>
            <a:endParaRPr/>
          </a:p>
          <a:p>
            <a:pPr marL="457200" lvl="0" indent="-342900" algn="l" rtl="0">
              <a:spcBef>
                <a:spcPts val="1600"/>
              </a:spcBef>
              <a:spcAft>
                <a:spcPts val="0"/>
              </a:spcAft>
              <a:buSzPts val="1800"/>
              <a:buChar char="●"/>
            </a:pPr>
            <a:r>
              <a:rPr lang="en"/>
              <a:t>Saves money and time for software engineering</a:t>
            </a:r>
            <a:endParaRPr/>
          </a:p>
          <a:p>
            <a:pPr marL="457200" lvl="0" indent="-342900" algn="l" rtl="0">
              <a:spcBef>
                <a:spcPts val="0"/>
              </a:spcBef>
              <a:spcAft>
                <a:spcPts val="0"/>
              </a:spcAft>
              <a:buSzPts val="1800"/>
              <a:buChar char="●"/>
            </a:pPr>
            <a:r>
              <a:rPr lang="en"/>
              <a:t>Engineers can add features while programming</a:t>
            </a:r>
            <a:endParaRPr/>
          </a:p>
          <a:p>
            <a:pPr marL="457200" lvl="0" indent="-342900" algn="l" rtl="0">
              <a:spcBef>
                <a:spcPts val="0"/>
              </a:spcBef>
              <a:spcAft>
                <a:spcPts val="0"/>
              </a:spcAft>
              <a:buSzPts val="1800"/>
              <a:buChar char="●"/>
            </a:pPr>
            <a:r>
              <a:rPr lang="en"/>
              <a:t>Used in software engineering often, fits our project needs</a:t>
            </a:r>
            <a:endParaRPr/>
          </a:p>
        </p:txBody>
      </p:sp>
      <p:pic>
        <p:nvPicPr>
          <p:cNvPr id="2" name="Audio 1">
            <a:hlinkClick r:id="" action="ppaction://media"/>
            <a:extLst>
              <a:ext uri="{FF2B5EF4-FFF2-40B4-BE49-F238E27FC236}">
                <a16:creationId xmlns:a16="http://schemas.microsoft.com/office/drawing/2014/main" id="{11849050-E134-4A6F-BEBF-F1AF488E4A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913"/>
    </mc:Choice>
    <mc:Fallback>
      <p:transition spd="slow" advTm="28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a:t>
            </a:r>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program needs to be able to:</a:t>
            </a:r>
            <a:endParaRPr/>
          </a:p>
          <a:p>
            <a:pPr marL="457200" lvl="0" indent="-342900" algn="l" rtl="0">
              <a:spcBef>
                <a:spcPts val="1600"/>
              </a:spcBef>
              <a:spcAft>
                <a:spcPts val="0"/>
              </a:spcAft>
              <a:buSzPts val="1800"/>
              <a:buChar char="●"/>
            </a:pPr>
            <a:r>
              <a:rPr lang="en"/>
              <a:t>Display calendar with dates, current dates, and user generated events.</a:t>
            </a:r>
            <a:endParaRPr/>
          </a:p>
          <a:p>
            <a:pPr marL="457200" lvl="0" indent="-342900" algn="l" rtl="0">
              <a:spcBef>
                <a:spcPts val="0"/>
              </a:spcBef>
              <a:spcAft>
                <a:spcPts val="0"/>
              </a:spcAft>
              <a:buSzPts val="1800"/>
              <a:buChar char="●"/>
            </a:pPr>
            <a:r>
              <a:rPr lang="en"/>
              <a:t>Display calendar in Monthly View, Weekly View, or Daily View</a:t>
            </a:r>
            <a:endParaRPr/>
          </a:p>
          <a:p>
            <a:pPr marL="457200" lvl="0" indent="-342900" algn="l" rtl="0">
              <a:spcBef>
                <a:spcPts val="0"/>
              </a:spcBef>
              <a:spcAft>
                <a:spcPts val="0"/>
              </a:spcAft>
              <a:buSzPts val="1800"/>
              <a:buChar char="●"/>
            </a:pPr>
            <a:r>
              <a:rPr lang="en"/>
              <a:t>Read multiple event data from the user</a:t>
            </a:r>
            <a:endParaRPr/>
          </a:p>
          <a:p>
            <a:pPr marL="457200" lvl="0" indent="-342900" algn="l" rtl="0">
              <a:spcBef>
                <a:spcPts val="0"/>
              </a:spcBef>
              <a:spcAft>
                <a:spcPts val="0"/>
              </a:spcAft>
              <a:buSzPts val="1800"/>
              <a:buChar char="●"/>
            </a:pPr>
            <a:r>
              <a:rPr lang="en"/>
              <a:t>Save multiple event data</a:t>
            </a:r>
            <a:endParaRPr/>
          </a:p>
          <a:p>
            <a:pPr marL="457200" lvl="0" indent="-342900" algn="l" rtl="0">
              <a:spcBef>
                <a:spcPts val="0"/>
              </a:spcBef>
              <a:spcAft>
                <a:spcPts val="0"/>
              </a:spcAft>
              <a:buSzPts val="1800"/>
              <a:buChar char="●"/>
            </a:pPr>
            <a:r>
              <a:rPr lang="en"/>
              <a:t>Send event notifications</a:t>
            </a:r>
            <a:endParaRPr/>
          </a:p>
        </p:txBody>
      </p:sp>
      <p:pic>
        <p:nvPicPr>
          <p:cNvPr id="2" name="Audio 1">
            <a:hlinkClick r:id="" action="ppaction://media"/>
            <a:extLst>
              <a:ext uri="{FF2B5EF4-FFF2-40B4-BE49-F238E27FC236}">
                <a16:creationId xmlns:a16="http://schemas.microsoft.com/office/drawing/2014/main" id="{BD1247C1-3096-427B-B366-C19CA09F34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54"/>
    </mc:Choice>
    <mc:Fallback>
      <p:transition spd="slow" advTm="3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a:t>
            </a:r>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Run in JAVA, C, C++, or Python</a:t>
            </a:r>
            <a:endParaRPr/>
          </a:p>
          <a:p>
            <a:pPr marL="457200" lvl="0" indent="-342900" algn="l" rtl="0">
              <a:spcBef>
                <a:spcPts val="0"/>
              </a:spcBef>
              <a:spcAft>
                <a:spcPts val="0"/>
              </a:spcAft>
              <a:buSzPts val="1800"/>
              <a:buChar char="●"/>
            </a:pPr>
            <a:r>
              <a:rPr lang="en"/>
              <a:t>Total size less than 200mb</a:t>
            </a:r>
            <a:endParaRPr/>
          </a:p>
          <a:p>
            <a:pPr marL="457200" lvl="0" indent="-342900" algn="l" rtl="0">
              <a:spcBef>
                <a:spcPts val="0"/>
              </a:spcBef>
              <a:spcAft>
                <a:spcPts val="0"/>
              </a:spcAft>
              <a:buSzPts val="1800"/>
              <a:buChar char="●"/>
            </a:pPr>
            <a:r>
              <a:rPr lang="en"/>
              <a:t>Open within 1 second</a:t>
            </a:r>
            <a:endParaRPr/>
          </a:p>
          <a:p>
            <a:pPr marL="457200" lvl="0" indent="-342900" algn="l" rtl="0">
              <a:spcBef>
                <a:spcPts val="0"/>
              </a:spcBef>
              <a:spcAft>
                <a:spcPts val="0"/>
              </a:spcAft>
              <a:buSzPts val="1800"/>
              <a:buChar char="●"/>
            </a:pPr>
            <a:r>
              <a:rPr lang="en"/>
              <a:t>Store 100 years worth of dates</a:t>
            </a:r>
            <a:endParaRPr/>
          </a:p>
          <a:p>
            <a:pPr marL="457200" lvl="0" indent="-342900" algn="l" rtl="0">
              <a:spcBef>
                <a:spcPts val="0"/>
              </a:spcBef>
              <a:spcAft>
                <a:spcPts val="0"/>
              </a:spcAft>
              <a:buSzPts val="1800"/>
              <a:buChar char="●"/>
            </a:pPr>
            <a:r>
              <a:rPr lang="en"/>
              <a:t>Save at least 100 user generated events</a:t>
            </a:r>
            <a:endParaRPr/>
          </a:p>
        </p:txBody>
      </p:sp>
      <p:pic>
        <p:nvPicPr>
          <p:cNvPr id="2" name="Audio 1">
            <a:hlinkClick r:id="" action="ppaction://media"/>
            <a:extLst>
              <a:ext uri="{FF2B5EF4-FFF2-40B4-BE49-F238E27FC236}">
                <a16:creationId xmlns:a16="http://schemas.microsoft.com/office/drawing/2014/main" id="{5DC73128-A919-4F96-8A61-FFE8C8E3B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220"/>
    </mc:Choice>
    <mc:Fallback>
      <p:transition spd="slow" advTm="3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Case Diagram</a:t>
            </a:r>
            <a:endParaRPr/>
          </a:p>
        </p:txBody>
      </p:sp>
      <p:sp>
        <p:nvSpPr>
          <p:cNvPr id="107" name="Google Shape;107;p21"/>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21"/>
          <p:cNvPicPr preferRelativeResize="0"/>
          <p:nvPr/>
        </p:nvPicPr>
        <p:blipFill>
          <a:blip r:embed="rId5">
            <a:alphaModFix/>
          </a:blip>
          <a:stretch>
            <a:fillRect/>
          </a:stretch>
        </p:blipFill>
        <p:spPr>
          <a:xfrm>
            <a:off x="4874491" y="555598"/>
            <a:ext cx="3967008" cy="4119576"/>
          </a:xfrm>
          <a:prstGeom prst="rect">
            <a:avLst/>
          </a:prstGeom>
          <a:noFill/>
          <a:ln>
            <a:noFill/>
          </a:ln>
        </p:spPr>
      </p:pic>
      <p:sp>
        <p:nvSpPr>
          <p:cNvPr id="109" name="Google Shape;109;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All of the use cases available to our user</a:t>
            </a:r>
            <a:endParaRPr/>
          </a:p>
        </p:txBody>
      </p:sp>
      <p:pic>
        <p:nvPicPr>
          <p:cNvPr id="2" name="Audio 1">
            <a:hlinkClick r:id="" action="ppaction://media"/>
            <a:extLst>
              <a:ext uri="{FF2B5EF4-FFF2-40B4-BE49-F238E27FC236}">
                <a16:creationId xmlns:a16="http://schemas.microsoft.com/office/drawing/2014/main" id="{B6D9EEBD-5237-49F8-9999-FB59CC9779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918"/>
    </mc:Choice>
    <mc:Fallback>
      <p:transition spd="slow" advTm="3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1402</Words>
  <Application>Microsoft Office PowerPoint</Application>
  <PresentationFormat>On-screen Show (16:9)</PresentationFormat>
  <Paragraphs>226</Paragraphs>
  <Slides>41</Slides>
  <Notes>41</Notes>
  <HiddenSlides>0</HiddenSlides>
  <MMClips>41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Old Standard TT</vt:lpstr>
      <vt:lpstr>Arial</vt:lpstr>
      <vt:lpstr>Roboto</vt:lpstr>
      <vt:lpstr>Paperback</vt:lpstr>
      <vt:lpstr>CalTool</vt:lpstr>
      <vt:lpstr>Deliverable 1 Presentation Agenda</vt:lpstr>
      <vt:lpstr>Deliverable 2 Presentation Agenda</vt:lpstr>
      <vt:lpstr>Deliverable 1</vt:lpstr>
      <vt:lpstr>Team</vt:lpstr>
      <vt:lpstr>Software Process Model</vt:lpstr>
      <vt:lpstr>Functional Requirements</vt:lpstr>
      <vt:lpstr>Non-Functional Requirements</vt:lpstr>
      <vt:lpstr>Use Case Diagram</vt:lpstr>
      <vt:lpstr>Monthly View</vt:lpstr>
      <vt:lpstr>Weekly View</vt:lpstr>
      <vt:lpstr>Daily View</vt:lpstr>
      <vt:lpstr>Add Event</vt:lpstr>
      <vt:lpstr>Add Weekly Event</vt:lpstr>
      <vt:lpstr>Edit and Delete Event(s)</vt:lpstr>
      <vt:lpstr>Event Alert</vt:lpstr>
      <vt:lpstr>Check Time Conflict</vt:lpstr>
      <vt:lpstr>Add/Delete Event Categories</vt:lpstr>
      <vt:lpstr>Color Mark Events</vt:lpstr>
      <vt:lpstr>Special Holiday Mark</vt:lpstr>
      <vt:lpstr>Zoom and Scroll</vt:lpstr>
      <vt:lpstr>Class Diagram</vt:lpstr>
      <vt:lpstr>Architectural Design: Model View Controller</vt:lpstr>
      <vt:lpstr>Model View Controller</vt:lpstr>
      <vt:lpstr>Deliverable 2</vt:lpstr>
      <vt:lpstr>Project Scheduling</vt:lpstr>
      <vt:lpstr>Project Scheduling</vt:lpstr>
      <vt:lpstr>Cost, Effort, and Price Estimation</vt:lpstr>
      <vt:lpstr>Estimated Costs</vt:lpstr>
      <vt:lpstr>Test Plan</vt:lpstr>
      <vt:lpstr>Test Plan</vt:lpstr>
      <vt:lpstr>Testing if events add correctly (instantiation)</vt:lpstr>
      <vt:lpstr>2. Testing if only valid events are added correctly</vt:lpstr>
      <vt:lpstr>3. Testing if event attributes are added correctly</vt:lpstr>
      <vt:lpstr>4. Checking if time conflicts are checked correctly</vt:lpstr>
      <vt:lpstr>5. Testing to see if events can be cleared without any errors.</vt:lpstr>
      <vt:lpstr>Test Plan</vt:lpstr>
      <vt:lpstr>Comparison of Our Work with Similar Designs</vt:lpstr>
      <vt:lpstr>Comparison of Our Work with Similar Designs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CalTool</dc:title>
  <dc:creator>Piyush</dc:creator>
  <cp:lastModifiedBy>Piyush Mewada</cp:lastModifiedBy>
  <cp:revision>4</cp:revision>
  <dcterms:modified xsi:type="dcterms:W3CDTF">2020-04-17T20:53:33Z</dcterms:modified>
</cp:coreProperties>
</file>